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341" r:id="rId2"/>
    <p:sldId id="377" r:id="rId3"/>
    <p:sldId id="379" r:id="rId4"/>
    <p:sldId id="381" r:id="rId5"/>
    <p:sldId id="382" r:id="rId6"/>
    <p:sldId id="383" r:id="rId7"/>
    <p:sldId id="385" r:id="rId8"/>
    <p:sldId id="386" r:id="rId9"/>
    <p:sldId id="387" r:id="rId10"/>
    <p:sldId id="388" r:id="rId11"/>
    <p:sldId id="389" r:id="rId12"/>
    <p:sldId id="390" r:id="rId13"/>
    <p:sldId id="391" r:id="rId14"/>
    <p:sldId id="393" r:id="rId15"/>
    <p:sldId id="392" r:id="rId16"/>
    <p:sldId id="410" r:id="rId17"/>
    <p:sldId id="394" r:id="rId18"/>
    <p:sldId id="266" r:id="rId19"/>
    <p:sldId id="396" r:id="rId20"/>
    <p:sldId id="397" r:id="rId21"/>
    <p:sldId id="398" r:id="rId22"/>
    <p:sldId id="399" r:id="rId23"/>
    <p:sldId id="400" r:id="rId24"/>
    <p:sldId id="401" r:id="rId25"/>
    <p:sldId id="402" r:id="rId26"/>
    <p:sldId id="403" r:id="rId27"/>
    <p:sldId id="405" r:id="rId28"/>
    <p:sldId id="404" r:id="rId29"/>
    <p:sldId id="411" r:id="rId30"/>
    <p:sldId id="407" r:id="rId31"/>
    <p:sldId id="408" r:id="rId32"/>
    <p:sldId id="409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875"/>
    <p:restoredTop sz="94801"/>
  </p:normalViewPr>
  <p:slideViewPr>
    <p:cSldViewPr snapToGrid="0">
      <p:cViewPr varScale="1">
        <p:scale>
          <a:sx n="146" d="100"/>
          <a:sy n="146" d="100"/>
        </p:scale>
        <p:origin x="856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4B3814-5ADF-304B-A03F-47B0B49A924C}" type="datetimeFigureOut">
              <a:rPr lang="en-US" smtClean="0"/>
              <a:t>8/10/26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0AEA19-2B97-9145-BCE2-5041D99DD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268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I’m Maxwell, and t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3A1CB-03CD-5248-A17E-16D37256CE7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2121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6C3AB-D75C-56E0-FC83-121D0D2EB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679A17-9050-69EE-4330-23E315D353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5FE261-4976-9A75-E890-20A4F11C55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Recently, Large Scale text-to-Image denoising models have shown great advances in image quality and coverage. </a:t>
            </a:r>
          </a:p>
          <a:p>
            <a:endParaRPr lang="en-US" dirty="0"/>
          </a:p>
          <a:p>
            <a:r>
              <a:rPr lang="en-US" dirty="0"/>
              <a:t>These models take in noise maps, along with a text caption, and iteratively denoise these noise maps into images. Here we see some nice, diverse dog images.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E4C8DA-023B-455C-FEDB-F011D278D1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8D5988-B41F-4DAF-8E82-2147687E14D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4332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0AEA19-2B97-9145-BCE2-5041D99DDF6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6896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0AEA19-2B97-9145-BCE2-5041D99DDF6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665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Recently, Large Scale text-to-Image denoising models have shown great advances in image quality and coverage. </a:t>
            </a:r>
          </a:p>
          <a:p>
            <a:endParaRPr lang="en-US" dirty="0"/>
          </a:p>
          <a:p>
            <a:r>
              <a:rPr lang="en-US" dirty="0"/>
              <a:t>These models take in noise maps, along with a text caption, and iteratively denoise these noise maps into images. Here we see some nice, diverse dog images.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8D5988-B41F-4DAF-8E82-2147687E14D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879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991B7-1A28-B766-798D-96EF6E160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C241E3-4295-72F0-DE6A-7B595DC186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BB1B51-5D10-0BA4-3657-CB0ABE237D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Recently, Large Scale text-to-Image denoising models have shown great advances in image quality and coverage. </a:t>
            </a:r>
          </a:p>
          <a:p>
            <a:endParaRPr lang="en-US" dirty="0"/>
          </a:p>
          <a:p>
            <a:r>
              <a:rPr lang="en-US" dirty="0"/>
              <a:t>These models take in noise maps, along with a text caption, and iteratively denoise these noise maps into images. Here we see some nice, diverse dog images.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A45F92-ADA9-B183-7137-22E10E1966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8D5988-B41F-4DAF-8E82-2147687E14D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026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5D391-E73B-952B-7DBE-2D7A1CAD6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3F254E-49AD-400C-9F07-FA9421931A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53BC60-28D6-8AAA-7E35-23BEBB5F88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Recently, Large Scale text-to-Image denoising models have shown great advances in image quality and coverage. </a:t>
            </a:r>
          </a:p>
          <a:p>
            <a:endParaRPr lang="en-US" dirty="0"/>
          </a:p>
          <a:p>
            <a:r>
              <a:rPr lang="en-US" dirty="0"/>
              <a:t>These models take in noise maps, along with a text caption, and iteratively denoise these noise maps into images. Here we see some nice, diverse dog images.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0095E3-A01A-9CF9-E07A-00A936D490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8D5988-B41F-4DAF-8E82-2147687E14D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8106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67F67B-5500-50FF-F46D-7FDFEF58D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EA95B6-299E-D20E-4778-9E3C82A778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221FDE-8155-FCF3-48AA-CC547ED837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Recently, Large Scale text-to-Image denoising models have shown great advances in image quality and coverage. </a:t>
            </a:r>
          </a:p>
          <a:p>
            <a:endParaRPr lang="en-US" dirty="0"/>
          </a:p>
          <a:p>
            <a:r>
              <a:rPr lang="en-US" dirty="0"/>
              <a:t>These models take in noise maps, along with a text caption, and iteratively denoise these noise maps into images. Here we see some nice, diverse dog images.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8A869D-39C4-555F-FFC5-E62AC991FC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8D5988-B41F-4DAF-8E82-2147687E14D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6036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F8CEC-5D3A-1A76-AE61-4850AB81D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E01046-BE30-A950-A585-5CDC6B9347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367B77-0CD2-6E23-F432-B15010302D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Recently, Large Scale text-to-Image denoising models have shown great advances in image quality and coverage. </a:t>
            </a:r>
          </a:p>
          <a:p>
            <a:endParaRPr lang="en-US" dirty="0"/>
          </a:p>
          <a:p>
            <a:r>
              <a:rPr lang="en-US" dirty="0"/>
              <a:t>These models take in noise maps, along with a text caption, and iteratively denoise these noise maps into images. Here we see some nice, diverse dog images.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CA5BC5-2C02-F2A1-DC38-9EFEFACACA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8D5988-B41F-4DAF-8E82-2147687E14D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9739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536BD-A78E-E1F6-7835-6E56474B0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490981-6E9E-30B0-87AC-EC57C750D5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57FF47-972A-A923-A49D-154A1A1412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Recently, Large Scale text-to-Image denoising models have shown great advances in image quality and coverage. </a:t>
            </a:r>
          </a:p>
          <a:p>
            <a:endParaRPr lang="en-US" dirty="0"/>
          </a:p>
          <a:p>
            <a:r>
              <a:rPr lang="en-US" dirty="0"/>
              <a:t>These models take in noise maps, along with a text caption, and iteratively denoise these noise maps into images. Here we see some nice, diverse dog images.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29476B-D6B4-FE44-4252-1715E3F590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8D5988-B41F-4DAF-8E82-2147687E14D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0676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86C28-3D72-341A-E50D-90D2EA96E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835770-D007-A644-748A-20C146521F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D44702-6C0A-E6B8-ED2E-331A55065A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Recently, Large Scale text-to-Image denoising models have shown great advances in image quality and coverage. </a:t>
            </a:r>
          </a:p>
          <a:p>
            <a:endParaRPr lang="en-US" dirty="0"/>
          </a:p>
          <a:p>
            <a:r>
              <a:rPr lang="en-US" dirty="0"/>
              <a:t>These models take in noise maps, along with a text caption, and iteratively denoise these noise maps into images. Here we see some nice, diverse dog images.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99289D-7A95-5BD6-FFAA-4640DCC3A6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8D5988-B41F-4DAF-8E82-2147687E14D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8844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DFDA-CADD-C0FD-AFCA-34E85FCDC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8E5CF8-62D9-DA15-DA45-2E2434CE78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563992-77E7-2FE0-9785-6756247E72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Recently, Large Scale text-to-Image denoising models have shown great advances in image quality and coverage. </a:t>
            </a:r>
          </a:p>
          <a:p>
            <a:endParaRPr lang="en-US" dirty="0"/>
          </a:p>
          <a:p>
            <a:r>
              <a:rPr lang="en-US" dirty="0"/>
              <a:t>These models take in noise maps, along with a text caption, and iteratively denoise these noise maps into images. Here we see some nice, diverse dog images.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4B88C0-8037-C12C-CFDA-2F05B92251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8D5988-B41F-4DAF-8E82-2147687E14D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129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A381D-71B6-A2BD-7D77-FF20F7C3B8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EDFE02-EC5E-9093-D56D-D432364EE4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E6CB92-4552-4AF8-CA07-3EEC69EE4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94EE-6528-2740-9EFA-A05F8E10B4A1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759C35-6DEC-4003-5FDF-14E0C363B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46E546-5637-1A64-CE33-BF4A33CDF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C6DAE-26AB-E543-BB32-D44E4663C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341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9DD94-EDEA-B40B-9EFC-B7368B6D5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B1014C-B1C0-A1C1-AE56-97759FEB13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6C14AB-654E-8189-601A-9B732DA18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94EE-6528-2740-9EFA-A05F8E10B4A1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8C96B0-E15D-1427-6529-F66ADD46A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5479E-CA8D-08F9-7915-B4EA7648B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C6DAE-26AB-E543-BB32-D44E4663C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452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9AF57F-7CC9-FCC2-9669-133E2BA4F7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76D621-04B0-4429-4F88-DB1E549F0C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FFE659-9B61-6A7F-84C7-A039AB2E3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94EE-6528-2740-9EFA-A05F8E10B4A1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02F408-7BD5-6A01-F968-B5C1F3D3B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1E5111-D1CF-B2EA-F5D3-54939E6C1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C6DAE-26AB-E543-BB32-D44E4663C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436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86915-DA97-3915-7F14-94FBB655C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443899-10E3-00FE-BCF9-12321B6CC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B20133-22F9-10E4-6F52-C0BBD5BE7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94EE-6528-2740-9EFA-A05F8E10B4A1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5A91C0-A104-C73C-7250-6C0A2E471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3E4984-398A-01A4-2567-280554E04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C6DAE-26AB-E543-BB32-D44E4663C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382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42901-C820-3F68-E1EE-044CA46FE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D8A7C7-4831-8932-D92F-90A1E7909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E29072-253D-3B96-2129-1A4425B8A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94EE-6528-2740-9EFA-A05F8E10B4A1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2E1F9-190E-FE7E-2EA9-B22349EB9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11B0D4-7533-58D3-103A-8B15F682D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C6DAE-26AB-E543-BB32-D44E4663C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338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7E3B4-4BE7-AC35-CE15-9EC10B0FF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BA4576-9501-362B-09AA-F5827D1833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D69F5A-361B-D917-8F49-FF152B6277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A406D3-2F79-C2C4-A9DE-5420C8548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94EE-6528-2740-9EFA-A05F8E10B4A1}" type="datetimeFigureOut">
              <a:rPr lang="en-US" smtClean="0"/>
              <a:t>8/10/26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71AA10-C51E-BD5A-28B9-6BD1EEE89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292BBE-17E7-43C4-04A0-0421E3254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C6DAE-26AB-E543-BB32-D44E4663C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190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78D31-492C-18EC-D153-CBFFD8EAE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C3538C-F19E-E1EC-5169-C732411F22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825333-A2C4-AFCA-010B-673F6F5AAC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CD82B0-F019-7948-EB55-C8482E09BC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E7FFD8-CC93-48FB-78D4-4A65E0457A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B6FFAA-1033-309E-B6C6-351AB5F5F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94EE-6528-2740-9EFA-A05F8E10B4A1}" type="datetimeFigureOut">
              <a:rPr lang="en-US" smtClean="0"/>
              <a:t>8/10/26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4E86D1-1417-DDB3-129C-9CAD326E0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620DAA-9387-7A5D-D229-F0075407E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C6DAE-26AB-E543-BB32-D44E4663C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081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840AB-A15B-ECD5-CCED-AF93B29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D4ED47-6665-05A0-A65F-51F5D5F08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94EE-6528-2740-9EFA-A05F8E10B4A1}" type="datetimeFigureOut">
              <a:rPr lang="en-US" smtClean="0"/>
              <a:t>8/10/26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B6CAEB-D0A8-CA53-BC69-77F6491CA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D67325-6663-69B9-9CA2-A136EB965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C6DAE-26AB-E543-BB32-D44E4663C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271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169828-1BF0-1BF5-B4EF-0A5AAAD95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94EE-6528-2740-9EFA-A05F8E10B4A1}" type="datetimeFigureOut">
              <a:rPr lang="en-US" smtClean="0"/>
              <a:t>8/10/26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1E16BB-EB30-CE89-38B5-DF1055F2A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B75D1A-1B57-2529-CECC-5D37BA83B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C6DAE-26AB-E543-BB32-D44E4663C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029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A309C-6F27-A12B-CFBB-F6572A130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FA4E00-49C1-81B0-5311-FFAE80FD7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FDFE85-CD61-D607-620A-DB7330B610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E8DDBD-9D79-C8E0-2FC7-080E00124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94EE-6528-2740-9EFA-A05F8E10B4A1}" type="datetimeFigureOut">
              <a:rPr lang="en-US" smtClean="0"/>
              <a:t>8/10/26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70549D-0CF5-6071-FD5D-D6A9059CA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6C2AA5-179C-8A0B-650B-892212ED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C6DAE-26AB-E543-BB32-D44E4663C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137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85BBA-CFA1-1CFE-0FD8-DC47208A3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5C560B-7099-5362-7AB6-D29BB735E1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2C69CD-F4FA-90F5-7165-055F37E97A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2CB2D8-1AF8-1FF2-1A0F-F80D9968E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94EE-6528-2740-9EFA-A05F8E10B4A1}" type="datetimeFigureOut">
              <a:rPr lang="en-US" smtClean="0"/>
              <a:t>8/10/26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60551A-271B-2074-E558-18D65F817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48F2C7-DEB4-A106-E4F4-E9247F22F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C6DAE-26AB-E543-BB32-D44E4663C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120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E22F00-F81E-8BDA-A667-D8455A799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79BABC-3FDF-2F21-8570-83114E7B7E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DF024D-105C-7956-8E1E-1F41AB03ED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EA94EE-6528-2740-9EFA-A05F8E10B4A1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E0461-14D4-C208-2E0A-46F2A78BB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881FCE-16B4-E0DA-C83F-1C88F3D736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CC6DAE-26AB-E543-BB32-D44E4663C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795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video" Target="../media/media4.mp4"/><Relationship Id="rId2" Type="http://schemas.microsoft.com/office/2007/relationships/media" Target="../media/media4.mp4"/><Relationship Id="rId1" Type="http://schemas.openxmlformats.org/officeDocument/2006/relationships/tags" Target="../tags/tag9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microsoft.com/office/2007/relationships/media" Target="../media/media6.mp4"/><Relationship Id="rId7" Type="http://schemas.openxmlformats.org/officeDocument/2006/relationships/image" Target="../media/image12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6.mp4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5.png"/><Relationship Id="rId4" Type="http://schemas.openxmlformats.org/officeDocument/2006/relationships/image" Target="../media/image1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5.png"/><Relationship Id="rId4" Type="http://schemas.openxmlformats.org/officeDocument/2006/relationships/image" Target="../media/image1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5.png"/><Relationship Id="rId4" Type="http://schemas.openxmlformats.org/officeDocument/2006/relationships/image" Target="../media/image1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5.png"/><Relationship Id="rId4" Type="http://schemas.openxmlformats.org/officeDocument/2006/relationships/image" Target="../media/image18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image" Target="../media/image19.png"/><Relationship Id="rId7" Type="http://schemas.openxmlformats.org/officeDocument/2006/relationships/image" Target="../media/image23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22.gif"/><Relationship Id="rId5" Type="http://schemas.openxmlformats.org/officeDocument/2006/relationships/image" Target="../media/image21.png"/><Relationship Id="rId4" Type="http://schemas.openxmlformats.org/officeDocument/2006/relationships/image" Target="../media/image20.tif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video" Target="../media/media1.mp4"/><Relationship Id="rId7" Type="http://schemas.openxmlformats.org/officeDocument/2006/relationships/video" Target="../media/media3.mp4"/><Relationship Id="rId12" Type="http://schemas.openxmlformats.org/officeDocument/2006/relationships/image" Target="../media/image5.png"/><Relationship Id="rId2" Type="http://schemas.microsoft.com/office/2007/relationships/media" Target="../media/media1.mp4"/><Relationship Id="rId1" Type="http://schemas.openxmlformats.org/officeDocument/2006/relationships/tags" Target="../tags/tag1.xml"/><Relationship Id="rId6" Type="http://schemas.microsoft.com/office/2007/relationships/media" Target="../media/media3.mp4"/><Relationship Id="rId11" Type="http://schemas.openxmlformats.org/officeDocument/2006/relationships/image" Target="../media/image4.png"/><Relationship Id="rId5" Type="http://schemas.openxmlformats.org/officeDocument/2006/relationships/video" Target="../media/media2.mp4"/><Relationship Id="rId10" Type="http://schemas.openxmlformats.org/officeDocument/2006/relationships/image" Target="../media/image3.png"/><Relationship Id="rId4" Type="http://schemas.microsoft.com/office/2007/relationships/media" Target="../media/media2.mp4"/><Relationship Id="rId9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video" Target="../media/media10.mp4"/><Relationship Id="rId13" Type="http://schemas.openxmlformats.org/officeDocument/2006/relationships/slideLayout" Target="../slideLayouts/slideLayout2.xml"/><Relationship Id="rId18" Type="http://schemas.openxmlformats.org/officeDocument/2006/relationships/image" Target="../media/image29.png"/><Relationship Id="rId3" Type="http://schemas.microsoft.com/office/2007/relationships/media" Target="../media/media8.mp4"/><Relationship Id="rId7" Type="http://schemas.microsoft.com/office/2007/relationships/media" Target="../media/media10.mp4"/><Relationship Id="rId12" Type="http://schemas.openxmlformats.org/officeDocument/2006/relationships/video" Target="../media/media12.mp4"/><Relationship Id="rId17" Type="http://schemas.openxmlformats.org/officeDocument/2006/relationships/image" Target="../media/image28.png"/><Relationship Id="rId2" Type="http://schemas.openxmlformats.org/officeDocument/2006/relationships/video" Target="../media/media7.mp4"/><Relationship Id="rId16" Type="http://schemas.openxmlformats.org/officeDocument/2006/relationships/image" Target="../media/image27.png"/><Relationship Id="rId1" Type="http://schemas.microsoft.com/office/2007/relationships/media" Target="../media/media7.mp4"/><Relationship Id="rId6" Type="http://schemas.openxmlformats.org/officeDocument/2006/relationships/video" Target="../media/media9.mp4"/><Relationship Id="rId11" Type="http://schemas.microsoft.com/office/2007/relationships/media" Target="../media/media12.mp4"/><Relationship Id="rId5" Type="http://schemas.microsoft.com/office/2007/relationships/media" Target="../media/media9.mp4"/><Relationship Id="rId15" Type="http://schemas.openxmlformats.org/officeDocument/2006/relationships/image" Target="../media/image26.png"/><Relationship Id="rId10" Type="http://schemas.openxmlformats.org/officeDocument/2006/relationships/video" Target="../media/media11.mp4"/><Relationship Id="rId19" Type="http://schemas.openxmlformats.org/officeDocument/2006/relationships/image" Target="../media/image30.png"/><Relationship Id="rId4" Type="http://schemas.openxmlformats.org/officeDocument/2006/relationships/video" Target="../media/media8.mp4"/><Relationship Id="rId9" Type="http://schemas.microsoft.com/office/2007/relationships/media" Target="../media/media11.mp4"/><Relationship Id="rId1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video" Target="../media/media16.mp4"/><Relationship Id="rId13" Type="http://schemas.openxmlformats.org/officeDocument/2006/relationships/slideLayout" Target="../slideLayouts/slideLayout2.xml"/><Relationship Id="rId18" Type="http://schemas.openxmlformats.org/officeDocument/2006/relationships/image" Target="../media/image35.png"/><Relationship Id="rId3" Type="http://schemas.microsoft.com/office/2007/relationships/media" Target="../media/media14.mp4"/><Relationship Id="rId7" Type="http://schemas.microsoft.com/office/2007/relationships/media" Target="../media/media16.mp4"/><Relationship Id="rId12" Type="http://schemas.openxmlformats.org/officeDocument/2006/relationships/video" Target="../media/media18.mp4"/><Relationship Id="rId17" Type="http://schemas.openxmlformats.org/officeDocument/2006/relationships/image" Target="../media/image34.png"/><Relationship Id="rId2" Type="http://schemas.openxmlformats.org/officeDocument/2006/relationships/video" Target="../media/media13.mp4"/><Relationship Id="rId16" Type="http://schemas.openxmlformats.org/officeDocument/2006/relationships/image" Target="../media/image33.png"/><Relationship Id="rId1" Type="http://schemas.microsoft.com/office/2007/relationships/media" Target="../media/media13.mp4"/><Relationship Id="rId6" Type="http://schemas.openxmlformats.org/officeDocument/2006/relationships/video" Target="../media/media15.mp4"/><Relationship Id="rId11" Type="http://schemas.microsoft.com/office/2007/relationships/media" Target="../media/media18.mp4"/><Relationship Id="rId5" Type="http://schemas.microsoft.com/office/2007/relationships/media" Target="../media/media15.mp4"/><Relationship Id="rId15" Type="http://schemas.openxmlformats.org/officeDocument/2006/relationships/image" Target="../media/image32.png"/><Relationship Id="rId10" Type="http://schemas.openxmlformats.org/officeDocument/2006/relationships/video" Target="../media/media17.mp4"/><Relationship Id="rId19" Type="http://schemas.openxmlformats.org/officeDocument/2006/relationships/image" Target="../media/image36.png"/><Relationship Id="rId4" Type="http://schemas.openxmlformats.org/officeDocument/2006/relationships/video" Target="../media/media14.mp4"/><Relationship Id="rId9" Type="http://schemas.microsoft.com/office/2007/relationships/media" Target="../media/media17.mp4"/><Relationship Id="rId1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video" Target="../media/media22.mp4"/><Relationship Id="rId13" Type="http://schemas.openxmlformats.org/officeDocument/2006/relationships/image" Target="../media/image40.png"/><Relationship Id="rId3" Type="http://schemas.microsoft.com/office/2007/relationships/media" Target="../media/media20.mp4"/><Relationship Id="rId7" Type="http://schemas.microsoft.com/office/2007/relationships/media" Target="../media/media22.mp4"/><Relationship Id="rId12" Type="http://schemas.openxmlformats.org/officeDocument/2006/relationships/image" Target="../media/image39.png"/><Relationship Id="rId2" Type="http://schemas.openxmlformats.org/officeDocument/2006/relationships/video" Target="../media/media19.mp4"/><Relationship Id="rId1" Type="http://schemas.microsoft.com/office/2007/relationships/media" Target="../media/media19.mp4"/><Relationship Id="rId6" Type="http://schemas.openxmlformats.org/officeDocument/2006/relationships/video" Target="../media/media21.mp4"/><Relationship Id="rId11" Type="http://schemas.openxmlformats.org/officeDocument/2006/relationships/image" Target="../media/image38.jpg"/><Relationship Id="rId5" Type="http://schemas.microsoft.com/office/2007/relationships/media" Target="../media/media21.mp4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4" Type="http://schemas.openxmlformats.org/officeDocument/2006/relationships/video" Target="../media/media20.mp4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41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video" Target="../media/media26.mp4"/><Relationship Id="rId13" Type="http://schemas.microsoft.com/office/2007/relationships/media" Target="../media/media29.mp4"/><Relationship Id="rId18" Type="http://schemas.openxmlformats.org/officeDocument/2006/relationships/image" Target="../media/image43.png"/><Relationship Id="rId26" Type="http://schemas.openxmlformats.org/officeDocument/2006/relationships/image" Target="../media/image51.png"/><Relationship Id="rId3" Type="http://schemas.microsoft.com/office/2007/relationships/media" Target="../media/media24.mp4"/><Relationship Id="rId21" Type="http://schemas.openxmlformats.org/officeDocument/2006/relationships/image" Target="../media/image46.png"/><Relationship Id="rId7" Type="http://schemas.microsoft.com/office/2007/relationships/media" Target="../media/media26.mp4"/><Relationship Id="rId12" Type="http://schemas.openxmlformats.org/officeDocument/2006/relationships/video" Target="../media/media28.mp4"/><Relationship Id="rId17" Type="http://schemas.openxmlformats.org/officeDocument/2006/relationships/slideLayout" Target="../slideLayouts/slideLayout2.xml"/><Relationship Id="rId25" Type="http://schemas.openxmlformats.org/officeDocument/2006/relationships/image" Target="../media/image50.png"/><Relationship Id="rId2" Type="http://schemas.openxmlformats.org/officeDocument/2006/relationships/video" Target="../media/media23.mp4"/><Relationship Id="rId16" Type="http://schemas.openxmlformats.org/officeDocument/2006/relationships/video" Target="../media/media30.mp4"/><Relationship Id="rId20" Type="http://schemas.openxmlformats.org/officeDocument/2006/relationships/image" Target="../media/image45.png"/><Relationship Id="rId1" Type="http://schemas.microsoft.com/office/2007/relationships/media" Target="../media/media23.mp4"/><Relationship Id="rId6" Type="http://schemas.openxmlformats.org/officeDocument/2006/relationships/video" Target="../media/media25.mp4"/><Relationship Id="rId11" Type="http://schemas.microsoft.com/office/2007/relationships/media" Target="../media/media28.mp4"/><Relationship Id="rId24" Type="http://schemas.openxmlformats.org/officeDocument/2006/relationships/image" Target="../media/image49.png"/><Relationship Id="rId5" Type="http://schemas.microsoft.com/office/2007/relationships/media" Target="../media/media25.mp4"/><Relationship Id="rId15" Type="http://schemas.microsoft.com/office/2007/relationships/media" Target="../media/media30.mp4"/><Relationship Id="rId23" Type="http://schemas.openxmlformats.org/officeDocument/2006/relationships/image" Target="../media/image48.jpg"/><Relationship Id="rId10" Type="http://schemas.openxmlformats.org/officeDocument/2006/relationships/video" Target="../media/media27.mp4"/><Relationship Id="rId19" Type="http://schemas.openxmlformats.org/officeDocument/2006/relationships/image" Target="../media/image44.png"/><Relationship Id="rId4" Type="http://schemas.openxmlformats.org/officeDocument/2006/relationships/video" Target="../media/media24.mp4"/><Relationship Id="rId9" Type="http://schemas.microsoft.com/office/2007/relationships/media" Target="../media/media27.mp4"/><Relationship Id="rId14" Type="http://schemas.openxmlformats.org/officeDocument/2006/relationships/video" Target="../media/media29.mp4"/><Relationship Id="rId22" Type="http://schemas.openxmlformats.org/officeDocument/2006/relationships/image" Target="../media/image47.png"/><Relationship Id="rId27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video" Target="../media/media34.mp4"/><Relationship Id="rId13" Type="http://schemas.microsoft.com/office/2007/relationships/media" Target="../media/media37.mp4"/><Relationship Id="rId18" Type="http://schemas.openxmlformats.org/officeDocument/2006/relationships/video" Target="../media/media39.mp4"/><Relationship Id="rId26" Type="http://schemas.openxmlformats.org/officeDocument/2006/relationships/image" Target="../media/image57.png"/><Relationship Id="rId3" Type="http://schemas.microsoft.com/office/2007/relationships/media" Target="../media/media32.mp4"/><Relationship Id="rId21" Type="http://schemas.openxmlformats.org/officeDocument/2006/relationships/slideLayout" Target="../slideLayouts/slideLayout2.xml"/><Relationship Id="rId7" Type="http://schemas.microsoft.com/office/2007/relationships/media" Target="../media/media34.mp4"/><Relationship Id="rId12" Type="http://schemas.openxmlformats.org/officeDocument/2006/relationships/video" Target="../media/media36.mp4"/><Relationship Id="rId17" Type="http://schemas.microsoft.com/office/2007/relationships/media" Target="../media/media39.mp4"/><Relationship Id="rId25" Type="http://schemas.openxmlformats.org/officeDocument/2006/relationships/image" Target="../media/image56.png"/><Relationship Id="rId2" Type="http://schemas.openxmlformats.org/officeDocument/2006/relationships/video" Target="../media/media31.mp4"/><Relationship Id="rId16" Type="http://schemas.openxmlformats.org/officeDocument/2006/relationships/video" Target="../media/media38.mp4"/><Relationship Id="rId20" Type="http://schemas.openxmlformats.org/officeDocument/2006/relationships/video" Target="../media/media40.mp4"/><Relationship Id="rId29" Type="http://schemas.openxmlformats.org/officeDocument/2006/relationships/image" Target="../media/image60.png"/><Relationship Id="rId1" Type="http://schemas.microsoft.com/office/2007/relationships/media" Target="../media/media31.mp4"/><Relationship Id="rId6" Type="http://schemas.openxmlformats.org/officeDocument/2006/relationships/video" Target="../media/media33.mp4"/><Relationship Id="rId11" Type="http://schemas.microsoft.com/office/2007/relationships/media" Target="../media/media36.mp4"/><Relationship Id="rId24" Type="http://schemas.openxmlformats.org/officeDocument/2006/relationships/image" Target="../media/image55.png"/><Relationship Id="rId5" Type="http://schemas.microsoft.com/office/2007/relationships/media" Target="../media/media33.mp4"/><Relationship Id="rId15" Type="http://schemas.microsoft.com/office/2007/relationships/media" Target="../media/media38.mp4"/><Relationship Id="rId23" Type="http://schemas.openxmlformats.org/officeDocument/2006/relationships/image" Target="../media/image54.png"/><Relationship Id="rId28" Type="http://schemas.openxmlformats.org/officeDocument/2006/relationships/image" Target="../media/image59.png"/><Relationship Id="rId10" Type="http://schemas.openxmlformats.org/officeDocument/2006/relationships/video" Target="../media/media35.mp4"/><Relationship Id="rId19" Type="http://schemas.microsoft.com/office/2007/relationships/media" Target="../media/media40.mp4"/><Relationship Id="rId31" Type="http://schemas.openxmlformats.org/officeDocument/2006/relationships/image" Target="../media/image62.png"/><Relationship Id="rId4" Type="http://schemas.openxmlformats.org/officeDocument/2006/relationships/video" Target="../media/media32.mp4"/><Relationship Id="rId9" Type="http://schemas.microsoft.com/office/2007/relationships/media" Target="../media/media35.mp4"/><Relationship Id="rId14" Type="http://schemas.openxmlformats.org/officeDocument/2006/relationships/video" Target="../media/media37.mp4"/><Relationship Id="rId22" Type="http://schemas.openxmlformats.org/officeDocument/2006/relationships/image" Target="../media/image53.png"/><Relationship Id="rId27" Type="http://schemas.openxmlformats.org/officeDocument/2006/relationships/image" Target="../media/image58.png"/><Relationship Id="rId30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media" Target="../media/media6.mp4"/><Relationship Id="rId7" Type="http://schemas.openxmlformats.org/officeDocument/2006/relationships/image" Target="../media/image12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6.mp4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1.mp4"/><Relationship Id="rId1" Type="http://schemas.microsoft.com/office/2007/relationships/media" Target="../media/media41.mp4"/><Relationship Id="rId5" Type="http://schemas.openxmlformats.org/officeDocument/2006/relationships/image" Target="../media/image73.png"/><Relationship Id="rId4" Type="http://schemas.openxmlformats.org/officeDocument/2006/relationships/notesSlide" Target="../notesSlides/notesSlide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8013C504-A59A-2E75-E3BE-9DE796AD39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380732"/>
            <a:ext cx="12192000" cy="895206"/>
          </a:xfrm>
        </p:spPr>
        <p:txBody>
          <a:bodyPr>
            <a:noAutofit/>
          </a:bodyPr>
          <a:lstStyle/>
          <a:p>
            <a:r>
              <a:rPr lang="en-US" b="0" i="0" dirty="0">
                <a:effectLst/>
                <a:latin typeface="Arial" panose="020B0604020202020204" pitchFamily="34" charset="0"/>
              </a:rPr>
              <a:t>Tuning-free Visual Effect Transfer across Videos</a:t>
            </a:r>
            <a:endParaRPr lang="en-US" dirty="0">
              <a:ea typeface="Calibri" charset="0"/>
              <a:cs typeface="Calibri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2738888E-A7BE-D1D4-2965-506B70074B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3490021"/>
            <a:ext cx="12192000" cy="1046907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</a:pPr>
            <a:r>
              <a:rPr lang="en-US" sz="3200" dirty="0">
                <a:latin typeface="Helvetica Light" panose="020B0403020202020204" pitchFamily="34" charset="0"/>
              </a:rPr>
              <a:t>Maxwell Jones      Rameen Abdal      Or </a:t>
            </a:r>
            <a:r>
              <a:rPr lang="en-US" sz="3200" dirty="0" err="1">
                <a:latin typeface="Helvetica Light" panose="020B0403020202020204" pitchFamily="34" charset="0"/>
              </a:rPr>
              <a:t>Patashnik</a:t>
            </a:r>
            <a:endParaRPr lang="en-US" sz="3200" dirty="0">
              <a:latin typeface="Helvetica Light" panose="020B0403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3200" dirty="0">
                <a:latin typeface="Helvetica Light" panose="020B0403020202020204" pitchFamily="34" charset="0"/>
              </a:rPr>
              <a:t>Ruslan </a:t>
            </a:r>
            <a:r>
              <a:rPr lang="en-US" sz="3200" dirty="0" err="1">
                <a:latin typeface="Helvetica Light" panose="020B0403020202020204" pitchFamily="34" charset="0"/>
              </a:rPr>
              <a:t>Salakhutdinov</a:t>
            </a:r>
            <a:r>
              <a:rPr lang="en-US" sz="3200" dirty="0">
                <a:latin typeface="Helvetica Light" panose="020B0403020202020204" pitchFamily="34" charset="0"/>
              </a:rPr>
              <a:t>    Sergey </a:t>
            </a:r>
            <a:r>
              <a:rPr lang="en-US" sz="3200" dirty="0" err="1">
                <a:latin typeface="Helvetica Light" panose="020B0403020202020204" pitchFamily="34" charset="0"/>
              </a:rPr>
              <a:t>Tulyakov</a:t>
            </a:r>
            <a:r>
              <a:rPr lang="en-US" sz="3200" dirty="0">
                <a:latin typeface="Helvetica Light" panose="020B0403020202020204" pitchFamily="34" charset="0"/>
              </a:rPr>
              <a:t>    Jun-Yan Zhu.    Kuan-Chieh Jackson Wang</a:t>
            </a:r>
            <a:endParaRPr lang="en-US" sz="2000" dirty="0">
              <a:latin typeface="Helvetica Light" panose="020B0403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CAEDD5-D0BE-27AA-7F21-A1A829B3C5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318" b="13091"/>
          <a:stretch/>
        </p:blipFill>
        <p:spPr>
          <a:xfrm>
            <a:off x="241300" y="5328525"/>
            <a:ext cx="1935478" cy="1463040"/>
          </a:xfrm>
          <a:prstGeom prst="rect">
            <a:avLst/>
          </a:prstGeom>
        </p:spPr>
      </p:pic>
      <p:sp>
        <p:nvSpPr>
          <p:cNvPr id="4" name="AutoShape 4" descr="Video Alchemist">
            <a:extLst>
              <a:ext uri="{FF2B5EF4-FFF2-40B4-BE49-F238E27FC236}">
                <a16:creationId xmlns:a16="http://schemas.microsoft.com/office/drawing/2014/main" id="{46C3C3A4-DF0B-5899-27C9-35BA818E78E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6CDCA601-73E1-16D5-C966-F1DE5CB9BA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14688" y="5615671"/>
            <a:ext cx="2636012" cy="88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351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18DDD-ED96-173C-2099-62217EDB4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F453E-ACA9-0A4F-B161-1FE35D273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4649"/>
            <a:ext cx="12192000" cy="1325563"/>
          </a:xfrm>
        </p:spPr>
        <p:txBody>
          <a:bodyPr/>
          <a:lstStyle/>
          <a:p>
            <a:r>
              <a:rPr lang="en-US" dirty="0"/>
              <a:t>How Do Open Source (Image to) Video Models Work? </a:t>
            </a: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41DAD608-7C88-EC35-9E33-2FB7961E2ADA}"/>
              </a:ext>
            </a:extLst>
          </p:cNvPr>
          <p:cNvGrpSpPr/>
          <p:nvPr/>
        </p:nvGrpSpPr>
        <p:grpSpPr>
          <a:xfrm>
            <a:off x="1143490" y="1107546"/>
            <a:ext cx="1249680" cy="1736603"/>
            <a:chOff x="90990" y="2121408"/>
            <a:chExt cx="1249680" cy="1736603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B3493120-C79E-0B20-476B-7F0BC3F047B4}"/>
                </a:ext>
              </a:extLst>
            </p:cNvPr>
            <p:cNvSpPr txBox="1"/>
            <p:nvPr/>
          </p:nvSpPr>
          <p:spPr>
            <a:xfrm>
              <a:off x="90990" y="2121408"/>
              <a:ext cx="12496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Bradley Hand" pitchFamily="2" charset="77"/>
                </a:rPr>
                <a:t>“A video of a dog”</a:t>
              </a:r>
            </a:p>
          </p:txBody>
        </p:sp>
        <p:sp>
          <p:nvSpPr>
            <p:cNvPr id="83" name="Rounded Rectangle 82">
              <a:extLst>
                <a:ext uri="{FF2B5EF4-FFF2-40B4-BE49-F238E27FC236}">
                  <a16:creationId xmlns:a16="http://schemas.microsoft.com/office/drawing/2014/main" id="{F48CF62A-A69A-E110-075A-546DA0485C44}"/>
                </a:ext>
              </a:extLst>
            </p:cNvPr>
            <p:cNvSpPr/>
            <p:nvPr/>
          </p:nvSpPr>
          <p:spPr>
            <a:xfrm>
              <a:off x="133212" y="3022859"/>
              <a:ext cx="1165236" cy="835152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Text Encoder</a:t>
              </a:r>
            </a:p>
          </p:txBody>
        </p:sp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8C647052-F9B1-B036-600A-4A7ACD674219}"/>
                </a:ext>
              </a:extLst>
            </p:cNvPr>
            <p:cNvCxnSpPr>
              <a:stCxn id="69" idx="2"/>
              <a:endCxn id="83" idx="0"/>
            </p:cNvCxnSpPr>
            <p:nvPr/>
          </p:nvCxnSpPr>
          <p:spPr>
            <a:xfrm>
              <a:off x="715830" y="2829294"/>
              <a:ext cx="0" cy="19356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89" name="Elbow Connector 88">
            <a:extLst>
              <a:ext uri="{FF2B5EF4-FFF2-40B4-BE49-F238E27FC236}">
                <a16:creationId xmlns:a16="http://schemas.microsoft.com/office/drawing/2014/main" id="{14BC2271-D032-B3D6-9569-756EB00BF34D}"/>
              </a:ext>
            </a:extLst>
          </p:cNvPr>
          <p:cNvCxnSpPr>
            <a:stCxn id="83" idx="2"/>
            <a:endCxn id="68" idx="1"/>
          </p:cNvCxnSpPr>
          <p:nvPr/>
        </p:nvCxnSpPr>
        <p:spPr>
          <a:xfrm rot="16200000" flipH="1">
            <a:off x="2331160" y="2281319"/>
            <a:ext cx="255654" cy="1381314"/>
          </a:xfrm>
          <a:prstGeom prst="bentConnector2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49679625-EFC6-C4B8-EB26-CAF2001D7C1D}"/>
              </a:ext>
            </a:extLst>
          </p:cNvPr>
          <p:cNvGrpSpPr/>
          <p:nvPr/>
        </p:nvGrpSpPr>
        <p:grpSpPr>
          <a:xfrm>
            <a:off x="3149644" y="1765566"/>
            <a:ext cx="5892712" cy="2357596"/>
            <a:chOff x="1497756" y="1418438"/>
            <a:chExt cx="11656086" cy="512532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511F7C3-BBB3-F2DC-B372-D4923B977B0F}"/>
                </a:ext>
              </a:extLst>
            </p:cNvPr>
            <p:cNvSpPr/>
            <p:nvPr/>
          </p:nvSpPr>
          <p:spPr>
            <a:xfrm>
              <a:off x="1497756" y="1441973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1BDF38E-3474-FD81-28B4-92C8F355F1DE}"/>
                </a:ext>
              </a:extLst>
            </p:cNvPr>
            <p:cNvSpPr/>
            <p:nvPr/>
          </p:nvSpPr>
          <p:spPr>
            <a:xfrm>
              <a:off x="2304811" y="1441973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279F647-8692-FEBB-4360-FD3B6F3FA9E3}"/>
                </a:ext>
              </a:extLst>
            </p:cNvPr>
            <p:cNvSpPr/>
            <p:nvPr/>
          </p:nvSpPr>
          <p:spPr>
            <a:xfrm>
              <a:off x="3111866" y="1443440"/>
              <a:ext cx="433742" cy="43392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51AB99-BB0A-42B2-D4BA-66F8E068C78F}"/>
                </a:ext>
              </a:extLst>
            </p:cNvPr>
            <p:cNvSpPr/>
            <p:nvPr/>
          </p:nvSpPr>
          <p:spPr>
            <a:xfrm>
              <a:off x="3918922" y="1443440"/>
              <a:ext cx="433742" cy="43392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E56ED13-2D6A-B3A1-E403-27CCA67293B8}"/>
                </a:ext>
              </a:extLst>
            </p:cNvPr>
            <p:cNvSpPr/>
            <p:nvPr/>
          </p:nvSpPr>
          <p:spPr>
            <a:xfrm>
              <a:off x="4725978" y="1441973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F10D938-7A9F-5CE3-C1E5-162FA5872994}"/>
                </a:ext>
              </a:extLst>
            </p:cNvPr>
            <p:cNvSpPr/>
            <p:nvPr/>
          </p:nvSpPr>
          <p:spPr>
            <a:xfrm>
              <a:off x="5533033" y="1441973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D8894E3-3CA1-F739-CD9D-A9D17C016FE5}"/>
                </a:ext>
              </a:extLst>
            </p:cNvPr>
            <p:cNvSpPr/>
            <p:nvPr/>
          </p:nvSpPr>
          <p:spPr>
            <a:xfrm>
              <a:off x="6340088" y="1435733"/>
              <a:ext cx="433741" cy="44933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5F11ACA-8F2E-A77B-EC27-36888ACAA546}"/>
                </a:ext>
              </a:extLst>
            </p:cNvPr>
            <p:cNvSpPr/>
            <p:nvPr/>
          </p:nvSpPr>
          <p:spPr>
            <a:xfrm>
              <a:off x="7147143" y="1430252"/>
              <a:ext cx="433741" cy="460300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7CCE345-F83F-2212-CB4E-15BBFAE78759}"/>
                </a:ext>
              </a:extLst>
            </p:cNvPr>
            <p:cNvSpPr/>
            <p:nvPr/>
          </p:nvSpPr>
          <p:spPr>
            <a:xfrm>
              <a:off x="7954198" y="1427945"/>
              <a:ext cx="433741" cy="46491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5C1863F-9DFE-E687-6506-FE12EE74D682}"/>
                </a:ext>
              </a:extLst>
            </p:cNvPr>
            <p:cNvSpPr/>
            <p:nvPr/>
          </p:nvSpPr>
          <p:spPr>
            <a:xfrm>
              <a:off x="8761253" y="1418438"/>
              <a:ext cx="433742" cy="483929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80AACBA-EABF-3B7A-4CA4-908665913EDC}"/>
                </a:ext>
              </a:extLst>
            </p:cNvPr>
            <p:cNvSpPr/>
            <p:nvPr/>
          </p:nvSpPr>
          <p:spPr>
            <a:xfrm>
              <a:off x="9568309" y="1423547"/>
              <a:ext cx="433741" cy="473710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48EB1D7-E2DB-1262-10FC-EA2D435FF62C}"/>
                </a:ext>
              </a:extLst>
            </p:cNvPr>
            <p:cNvSpPr/>
            <p:nvPr/>
          </p:nvSpPr>
          <p:spPr>
            <a:xfrm>
              <a:off x="10375366" y="1420901"/>
              <a:ext cx="433742" cy="479002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7557F732-0EFF-453F-E1DC-A8FAE1C0CCD4}"/>
                </a:ext>
              </a:extLst>
            </p:cNvPr>
            <p:cNvSpPr/>
            <p:nvPr/>
          </p:nvSpPr>
          <p:spPr>
            <a:xfrm>
              <a:off x="1497756" y="2121408"/>
              <a:ext cx="9311352" cy="835152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Self Attention Block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735BF54D-0B47-0764-D460-E0FBD6B4E6E9}"/>
                </a:ext>
              </a:extLst>
            </p:cNvPr>
            <p:cNvSpPr/>
            <p:nvPr/>
          </p:nvSpPr>
          <p:spPr>
            <a:xfrm>
              <a:off x="1497756" y="3222006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A205796F-F2C2-CE0F-BD01-6F834D95A9D3}"/>
                </a:ext>
              </a:extLst>
            </p:cNvPr>
            <p:cNvSpPr/>
            <p:nvPr/>
          </p:nvSpPr>
          <p:spPr>
            <a:xfrm>
              <a:off x="2304811" y="3222006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FD11267A-CC94-844A-16C6-59275E51E805}"/>
                </a:ext>
              </a:extLst>
            </p:cNvPr>
            <p:cNvSpPr/>
            <p:nvPr/>
          </p:nvSpPr>
          <p:spPr>
            <a:xfrm>
              <a:off x="3111866" y="3223473"/>
              <a:ext cx="433742" cy="43392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F3F4E974-4B9B-7767-08AE-C75443636446}"/>
                </a:ext>
              </a:extLst>
            </p:cNvPr>
            <p:cNvSpPr/>
            <p:nvPr/>
          </p:nvSpPr>
          <p:spPr>
            <a:xfrm>
              <a:off x="3918922" y="3223473"/>
              <a:ext cx="433742" cy="43392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BAF8E56C-B54C-434E-9722-B80724ECD103}"/>
                </a:ext>
              </a:extLst>
            </p:cNvPr>
            <p:cNvSpPr/>
            <p:nvPr/>
          </p:nvSpPr>
          <p:spPr>
            <a:xfrm>
              <a:off x="4725978" y="3222006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3C74F388-0EE5-3C3D-A5EE-CFA607F9D645}"/>
                </a:ext>
              </a:extLst>
            </p:cNvPr>
            <p:cNvSpPr/>
            <p:nvPr/>
          </p:nvSpPr>
          <p:spPr>
            <a:xfrm>
              <a:off x="5533033" y="3222006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52ACFE1-15CE-9025-9944-F71E56F8F9D2}"/>
                </a:ext>
              </a:extLst>
            </p:cNvPr>
            <p:cNvSpPr/>
            <p:nvPr/>
          </p:nvSpPr>
          <p:spPr>
            <a:xfrm>
              <a:off x="6340088" y="3215766"/>
              <a:ext cx="433741" cy="44933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8BD1BB70-627E-DD81-8D7A-58F08B3DCE2F}"/>
                </a:ext>
              </a:extLst>
            </p:cNvPr>
            <p:cNvSpPr/>
            <p:nvPr/>
          </p:nvSpPr>
          <p:spPr>
            <a:xfrm>
              <a:off x="7147143" y="3210285"/>
              <a:ext cx="433741" cy="460300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CD0FD64-A1EA-B3BE-3714-23DE0BE81CF4}"/>
                </a:ext>
              </a:extLst>
            </p:cNvPr>
            <p:cNvSpPr/>
            <p:nvPr/>
          </p:nvSpPr>
          <p:spPr>
            <a:xfrm>
              <a:off x="7954198" y="3207978"/>
              <a:ext cx="433741" cy="46491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72BCFFE-9A60-6A9C-BA76-98D1D9D692D4}"/>
                </a:ext>
              </a:extLst>
            </p:cNvPr>
            <p:cNvSpPr/>
            <p:nvPr/>
          </p:nvSpPr>
          <p:spPr>
            <a:xfrm>
              <a:off x="8761253" y="3198471"/>
              <a:ext cx="433742" cy="483929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4ADBD945-E3A9-2753-EB76-626BD62B611A}"/>
                </a:ext>
              </a:extLst>
            </p:cNvPr>
            <p:cNvSpPr/>
            <p:nvPr/>
          </p:nvSpPr>
          <p:spPr>
            <a:xfrm>
              <a:off x="9568309" y="3203580"/>
              <a:ext cx="433741" cy="473710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4EFC7667-3E0B-729F-2F70-DCBA38AA6E25}"/>
                </a:ext>
              </a:extLst>
            </p:cNvPr>
            <p:cNvSpPr/>
            <p:nvPr/>
          </p:nvSpPr>
          <p:spPr>
            <a:xfrm>
              <a:off x="10375366" y="3200934"/>
              <a:ext cx="433742" cy="479002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ounded Rectangle 67">
              <a:extLst>
                <a:ext uri="{FF2B5EF4-FFF2-40B4-BE49-F238E27FC236}">
                  <a16:creationId xmlns:a16="http://schemas.microsoft.com/office/drawing/2014/main" id="{91B66D2E-CDE3-4B85-9DD0-F37286CFB91F}"/>
                </a:ext>
              </a:extLst>
            </p:cNvPr>
            <p:cNvSpPr/>
            <p:nvPr/>
          </p:nvSpPr>
          <p:spPr>
            <a:xfrm>
              <a:off x="1497756" y="3901441"/>
              <a:ext cx="9311352" cy="835152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Cross Attention Block</a:t>
              </a: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E1E4FEBF-80B2-B0CD-410F-1DACD4BCC79C}"/>
                </a:ext>
              </a:extLst>
            </p:cNvPr>
            <p:cNvSpPr/>
            <p:nvPr/>
          </p:nvSpPr>
          <p:spPr>
            <a:xfrm>
              <a:off x="1497756" y="5004172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9FD2FEB2-0D3F-FE47-AEEE-232FC08EA5DC}"/>
                </a:ext>
              </a:extLst>
            </p:cNvPr>
            <p:cNvSpPr/>
            <p:nvPr/>
          </p:nvSpPr>
          <p:spPr>
            <a:xfrm>
              <a:off x="2304811" y="5004172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905869BF-F5ED-8DA7-6ABC-31BD158FF0E3}"/>
                </a:ext>
              </a:extLst>
            </p:cNvPr>
            <p:cNvSpPr/>
            <p:nvPr/>
          </p:nvSpPr>
          <p:spPr>
            <a:xfrm>
              <a:off x="3111866" y="5005639"/>
              <a:ext cx="433742" cy="43392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2FCF01E8-53B0-5D01-FE4B-576B3D78A75D}"/>
                </a:ext>
              </a:extLst>
            </p:cNvPr>
            <p:cNvSpPr/>
            <p:nvPr/>
          </p:nvSpPr>
          <p:spPr>
            <a:xfrm>
              <a:off x="3918922" y="5005639"/>
              <a:ext cx="433742" cy="43392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A0B4B578-3885-CFE7-8250-07AC9CD3F814}"/>
                </a:ext>
              </a:extLst>
            </p:cNvPr>
            <p:cNvSpPr/>
            <p:nvPr/>
          </p:nvSpPr>
          <p:spPr>
            <a:xfrm>
              <a:off x="4725978" y="5004172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98B6FD93-2013-D7E0-0821-06F6A60A0CE5}"/>
                </a:ext>
              </a:extLst>
            </p:cNvPr>
            <p:cNvSpPr/>
            <p:nvPr/>
          </p:nvSpPr>
          <p:spPr>
            <a:xfrm>
              <a:off x="5533033" y="5004172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9CD48FF7-EF5D-14EB-205C-C96E3495AA26}"/>
                </a:ext>
              </a:extLst>
            </p:cNvPr>
            <p:cNvSpPr/>
            <p:nvPr/>
          </p:nvSpPr>
          <p:spPr>
            <a:xfrm>
              <a:off x="6340088" y="4997932"/>
              <a:ext cx="433741" cy="44933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706D503F-4C8A-98D4-2F50-EA1EE4770643}"/>
                </a:ext>
              </a:extLst>
            </p:cNvPr>
            <p:cNvSpPr/>
            <p:nvPr/>
          </p:nvSpPr>
          <p:spPr>
            <a:xfrm>
              <a:off x="7147143" y="4992451"/>
              <a:ext cx="433741" cy="460300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E8BCF83A-AA9B-3CA9-636D-D940BF99FA13}"/>
                </a:ext>
              </a:extLst>
            </p:cNvPr>
            <p:cNvSpPr/>
            <p:nvPr/>
          </p:nvSpPr>
          <p:spPr>
            <a:xfrm>
              <a:off x="7954198" y="4990144"/>
              <a:ext cx="433741" cy="46491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6A4C4B17-75F7-35B4-BB0D-B8F7AEF38B91}"/>
                </a:ext>
              </a:extLst>
            </p:cNvPr>
            <p:cNvSpPr/>
            <p:nvPr/>
          </p:nvSpPr>
          <p:spPr>
            <a:xfrm>
              <a:off x="8761253" y="4980637"/>
              <a:ext cx="433742" cy="483929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6234B202-7DC7-25F5-FA8A-BC05F30A8A42}"/>
                </a:ext>
              </a:extLst>
            </p:cNvPr>
            <p:cNvSpPr/>
            <p:nvPr/>
          </p:nvSpPr>
          <p:spPr>
            <a:xfrm>
              <a:off x="9568309" y="4985746"/>
              <a:ext cx="433741" cy="473710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1974134D-9B1A-2B4E-9272-A75650C6A4F1}"/>
                </a:ext>
              </a:extLst>
            </p:cNvPr>
            <p:cNvSpPr/>
            <p:nvPr/>
          </p:nvSpPr>
          <p:spPr>
            <a:xfrm>
              <a:off x="10375366" y="4983100"/>
              <a:ext cx="433742" cy="479002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ounded Rectangle 101">
              <a:extLst>
                <a:ext uri="{FF2B5EF4-FFF2-40B4-BE49-F238E27FC236}">
                  <a16:creationId xmlns:a16="http://schemas.microsoft.com/office/drawing/2014/main" id="{ACE1048D-73BB-F877-704B-23958DC1C251}"/>
                </a:ext>
              </a:extLst>
            </p:cNvPr>
            <p:cNvSpPr/>
            <p:nvPr/>
          </p:nvSpPr>
          <p:spPr>
            <a:xfrm>
              <a:off x="1497756" y="5708609"/>
              <a:ext cx="9311352" cy="835152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Per Token MLP</a:t>
              </a:r>
            </a:p>
          </p:txBody>
        </p:sp>
        <p:sp>
          <p:nvSpPr>
            <p:cNvPr id="103" name="Right Brace 102">
              <a:extLst>
                <a:ext uri="{FF2B5EF4-FFF2-40B4-BE49-F238E27FC236}">
                  <a16:creationId xmlns:a16="http://schemas.microsoft.com/office/drawing/2014/main" id="{03AB657A-6C11-5335-C1CB-5A531B2EBF64}"/>
                </a:ext>
              </a:extLst>
            </p:cNvPr>
            <p:cNvSpPr/>
            <p:nvPr/>
          </p:nvSpPr>
          <p:spPr>
            <a:xfrm>
              <a:off x="10872666" y="2121407"/>
              <a:ext cx="603504" cy="4422353"/>
            </a:xfrm>
            <a:prstGeom prst="rightBrace">
              <a:avLst>
                <a:gd name="adj1" fmla="val 171969"/>
                <a:gd name="adj2" fmla="val 50000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C63E847E-573E-3463-B1F8-2B768C752B51}"/>
                </a:ext>
              </a:extLst>
            </p:cNvPr>
            <p:cNvSpPr txBox="1"/>
            <p:nvPr/>
          </p:nvSpPr>
          <p:spPr>
            <a:xfrm>
              <a:off x="11393423" y="4009417"/>
              <a:ext cx="1760419" cy="11250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N Blocks</a:t>
              </a:r>
            </a:p>
          </p:txBody>
        </p:sp>
      </p:grp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2160606-B3BB-1F59-AD8C-1A1E02D93E92}"/>
              </a:ext>
            </a:extLst>
          </p:cNvPr>
          <p:cNvSpPr/>
          <p:nvPr/>
        </p:nvSpPr>
        <p:spPr>
          <a:xfrm>
            <a:off x="3018010" y="1481258"/>
            <a:ext cx="5913120" cy="2852928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09222A-9CF2-B77C-DFB2-DE8B70997245}"/>
              </a:ext>
            </a:extLst>
          </p:cNvPr>
          <p:cNvSpPr txBox="1"/>
          <p:nvPr/>
        </p:nvSpPr>
        <p:spPr>
          <a:xfrm>
            <a:off x="4592936" y="1073930"/>
            <a:ext cx="244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Diffusion Transformer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F6D1AFE-2885-25D8-1700-BF3B8BED1A06}"/>
              </a:ext>
            </a:extLst>
          </p:cNvPr>
          <p:cNvGrpSpPr/>
          <p:nvPr/>
        </p:nvGrpSpPr>
        <p:grpSpPr>
          <a:xfrm>
            <a:off x="7777886" y="1487608"/>
            <a:ext cx="3381999" cy="2852928"/>
            <a:chOff x="7777886" y="1676584"/>
            <a:chExt cx="3381999" cy="2852928"/>
          </a:xfrm>
        </p:grpSpPr>
        <p:cxnSp>
          <p:nvCxnSpPr>
            <p:cNvPr id="15" name="Elbow Connector 14">
              <a:extLst>
                <a:ext uri="{FF2B5EF4-FFF2-40B4-BE49-F238E27FC236}">
                  <a16:creationId xmlns:a16="http://schemas.microsoft.com/office/drawing/2014/main" id="{F9C37C52-D089-44B9-BBB0-F96712322216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6357772" y="3096698"/>
              <a:ext cx="2852928" cy="12700"/>
            </a:xfrm>
            <a:prstGeom prst="bentConnector5">
              <a:avLst>
                <a:gd name="adj1" fmla="val -8013"/>
                <a:gd name="adj2" fmla="val -16584000"/>
                <a:gd name="adj3" fmla="val 108013"/>
              </a:avLst>
            </a:prstGeom>
            <a:ln w="3810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156CAAE-C7C1-5ED7-755B-EF8B7FE6C729}"/>
                </a:ext>
              </a:extLst>
            </p:cNvPr>
            <p:cNvSpPr txBox="1"/>
            <p:nvPr/>
          </p:nvSpPr>
          <p:spPr>
            <a:xfrm>
              <a:off x="9935869" y="2477396"/>
              <a:ext cx="122401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Many Denoising Steps</a:t>
              </a:r>
            </a:p>
          </p:txBody>
        </p:sp>
      </p:grp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FD17F01-F40D-02F3-4E41-BEFCFF720926}"/>
              </a:ext>
            </a:extLst>
          </p:cNvPr>
          <p:cNvCxnSpPr>
            <a:cxnSpLocks/>
          </p:cNvCxnSpPr>
          <p:nvPr/>
        </p:nvCxnSpPr>
        <p:spPr>
          <a:xfrm>
            <a:off x="5722611" y="4396353"/>
            <a:ext cx="0" cy="237814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4" name="dog_i2v.mp4">
            <a:hlinkClick r:id="" action="ppaction://media"/>
            <a:extLst>
              <a:ext uri="{FF2B5EF4-FFF2-40B4-BE49-F238E27FC236}">
                <a16:creationId xmlns:a16="http://schemas.microsoft.com/office/drawing/2014/main" id="{BE00C240-201E-3FA6-BEF0-0437F7BA267C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84598" y="4696334"/>
            <a:ext cx="2076026" cy="20760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73593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32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02EAC-BEAD-5A08-75B7-EE030156C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Now, What if we have a reference </a:t>
            </a:r>
            <a:r>
              <a:rPr lang="en-US" i="1" dirty="0"/>
              <a:t>video effect</a:t>
            </a:r>
            <a:r>
              <a:rPr lang="en-US" dirty="0"/>
              <a:t> and an input </a:t>
            </a:r>
            <a:r>
              <a:rPr lang="en-US" i="1" dirty="0"/>
              <a:t>video</a:t>
            </a:r>
            <a:r>
              <a:rPr lang="en-US" dirty="0"/>
              <a:t> and that we want to condition on? </a:t>
            </a:r>
          </a:p>
        </p:txBody>
      </p:sp>
      <p:pic>
        <p:nvPicPr>
          <p:cNvPr id="4" name="input">
            <a:hlinkClick r:id="" action="ppaction://media"/>
            <a:extLst>
              <a:ext uri="{FF2B5EF4-FFF2-40B4-BE49-F238E27FC236}">
                <a16:creationId xmlns:a16="http://schemas.microsoft.com/office/drawing/2014/main" id="{50A67004-3914-841B-9C62-18790388751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88078" y="2459863"/>
            <a:ext cx="3386441" cy="1904873"/>
          </a:xfrm>
          <a:prstGeom prst="rect">
            <a:avLst/>
          </a:prstGeom>
        </p:spPr>
      </p:pic>
      <p:pic>
        <p:nvPicPr>
          <p:cNvPr id="5" name="reference_effect">
            <a:hlinkClick r:id="" action="ppaction://media"/>
            <a:extLst>
              <a:ext uri="{FF2B5EF4-FFF2-40B4-BE49-F238E27FC236}">
                <a16:creationId xmlns:a16="http://schemas.microsoft.com/office/drawing/2014/main" id="{6755B161-724D-B8B2-F5C0-A785D46E11C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8472" y="2459863"/>
            <a:ext cx="3301780" cy="1904873"/>
          </a:xfrm>
          <a:prstGeom prst="rect">
            <a:avLst/>
          </a:prstGeom>
        </p:spPr>
      </p:pic>
      <p:sp>
        <p:nvSpPr>
          <p:cNvPr id="6" name="Cross 5">
            <a:extLst>
              <a:ext uri="{FF2B5EF4-FFF2-40B4-BE49-F238E27FC236}">
                <a16:creationId xmlns:a16="http://schemas.microsoft.com/office/drawing/2014/main" id="{6126823E-8AFC-E605-7F5B-DA2E9D79347B}"/>
              </a:ext>
            </a:extLst>
          </p:cNvPr>
          <p:cNvSpPr/>
          <p:nvPr/>
        </p:nvSpPr>
        <p:spPr>
          <a:xfrm>
            <a:off x="3923749" y="3148584"/>
            <a:ext cx="560832" cy="560832"/>
          </a:xfrm>
          <a:prstGeom prst="plus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1E251A-0904-ACA5-5056-4875450C1BF0}"/>
              </a:ext>
            </a:extLst>
          </p:cNvPr>
          <p:cNvSpPr txBox="1"/>
          <p:nvPr/>
        </p:nvSpPr>
        <p:spPr>
          <a:xfrm>
            <a:off x="418472" y="4468368"/>
            <a:ext cx="3301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Reference Effect Video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D67E9E-E1B0-B687-9447-85B0DB793A55}"/>
              </a:ext>
            </a:extLst>
          </p:cNvPr>
          <p:cNvSpPr txBox="1"/>
          <p:nvPr/>
        </p:nvSpPr>
        <p:spPr>
          <a:xfrm>
            <a:off x="4730408" y="4468368"/>
            <a:ext cx="3301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Input Video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F0747D6-4872-5D64-AB76-A2C9803776C3}"/>
              </a:ext>
            </a:extLst>
          </p:cNvPr>
          <p:cNvGrpSpPr/>
          <p:nvPr/>
        </p:nvGrpSpPr>
        <p:grpSpPr>
          <a:xfrm>
            <a:off x="8412480" y="2711259"/>
            <a:ext cx="2736610" cy="1435481"/>
            <a:chOff x="8412480" y="2711259"/>
            <a:chExt cx="2736610" cy="1435481"/>
          </a:xfrm>
        </p:grpSpPr>
        <p:sp>
          <p:nvSpPr>
            <p:cNvPr id="9" name="Right Arrow 8">
              <a:extLst>
                <a:ext uri="{FF2B5EF4-FFF2-40B4-BE49-F238E27FC236}">
                  <a16:creationId xmlns:a16="http://schemas.microsoft.com/office/drawing/2014/main" id="{86F9266F-E922-A6FA-B222-79C21DD0D284}"/>
                </a:ext>
              </a:extLst>
            </p:cNvPr>
            <p:cNvSpPr/>
            <p:nvPr/>
          </p:nvSpPr>
          <p:spPr>
            <a:xfrm>
              <a:off x="8412480" y="3211068"/>
              <a:ext cx="963168" cy="435864"/>
            </a:xfrm>
            <a:prstGeom prst="rightArrow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 descr="Question Mark with solid fill">
              <a:extLst>
                <a:ext uri="{FF2B5EF4-FFF2-40B4-BE49-F238E27FC236}">
                  <a16:creationId xmlns:a16="http://schemas.microsoft.com/office/drawing/2014/main" id="{E34FBF62-6164-3EE9-0CE9-AB4090A1BB0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713609" y="2711259"/>
              <a:ext cx="1435481" cy="14354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0872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56BF3-9FFE-BA39-E8B5-C686DB04E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CD624-AE07-0091-9F4A-13DF3C486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Updating Our Conditioning Mechanism</a:t>
            </a:r>
          </a:p>
        </p:txBody>
      </p: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AD2F165E-BC3F-0748-5221-E6A038944AFF}"/>
              </a:ext>
            </a:extLst>
          </p:cNvPr>
          <p:cNvGrpSpPr/>
          <p:nvPr/>
        </p:nvGrpSpPr>
        <p:grpSpPr>
          <a:xfrm>
            <a:off x="2728934" y="1690688"/>
            <a:ext cx="5890810" cy="4411441"/>
            <a:chOff x="1113494" y="2279305"/>
            <a:chExt cx="4227295" cy="316568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C5C608A-533B-C0E8-91D2-27475A81497C}"/>
                </a:ext>
              </a:extLst>
            </p:cNvPr>
            <p:cNvSpPr txBox="1"/>
            <p:nvPr/>
          </p:nvSpPr>
          <p:spPr>
            <a:xfrm>
              <a:off x="1113494" y="5113697"/>
              <a:ext cx="4227295" cy="331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Aptos" panose="020B0004020202020204" pitchFamily="34" charset="0"/>
                </a:rPr>
                <a:t>(a) Wan Video I2V Inference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B6EE01E-D48F-6D0E-AF90-EEC70C3BA6B5}"/>
                </a:ext>
              </a:extLst>
            </p:cNvPr>
            <p:cNvGrpSpPr/>
            <p:nvPr/>
          </p:nvGrpSpPr>
          <p:grpSpPr>
            <a:xfrm>
              <a:off x="1531456" y="2279305"/>
              <a:ext cx="3247478" cy="2689174"/>
              <a:chOff x="1500976" y="1303945"/>
              <a:chExt cx="3247478" cy="2689174"/>
            </a:xfrm>
          </p:grpSpPr>
          <p:sp>
            <p:nvSpPr>
              <p:cNvPr id="114" name="Rounded Rectangle 113">
                <a:extLst>
                  <a:ext uri="{FF2B5EF4-FFF2-40B4-BE49-F238E27FC236}">
                    <a16:creationId xmlns:a16="http://schemas.microsoft.com/office/drawing/2014/main" id="{DF7D6135-8473-952C-CF52-F1303DB64678}"/>
                  </a:ext>
                </a:extLst>
              </p:cNvPr>
              <p:cNvSpPr/>
              <p:nvPr/>
            </p:nvSpPr>
            <p:spPr>
              <a:xfrm>
                <a:off x="2943197" y="1332966"/>
                <a:ext cx="774912" cy="247749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>
                  <a:latin typeface="Aptos" panose="020B0004020202020204" pitchFamily="34" charset="0"/>
                </a:endParaRPr>
              </a:p>
            </p:txBody>
          </p: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E13F4C04-DBB3-A385-84E2-DA0DC80D1449}"/>
                  </a:ext>
                </a:extLst>
              </p:cNvPr>
              <p:cNvSpPr txBox="1"/>
              <p:nvPr/>
            </p:nvSpPr>
            <p:spPr>
              <a:xfrm>
                <a:off x="2903579" y="1311507"/>
                <a:ext cx="854147" cy="298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50" b="1" dirty="0">
                    <a:latin typeface="Aptos" panose="020B0004020202020204" pitchFamily="34" charset="0"/>
                  </a:rPr>
                  <a:t>Conditioning Image + Padding</a:t>
                </a:r>
              </a:p>
            </p:txBody>
          </p:sp>
          <p:pic>
            <p:nvPicPr>
              <p:cNvPr id="113" name="Google Shape;177;p14">
                <a:extLst>
                  <a:ext uri="{FF2B5EF4-FFF2-40B4-BE49-F238E27FC236}">
                    <a16:creationId xmlns:a16="http://schemas.microsoft.com/office/drawing/2014/main" id="{04AFADF4-8577-8DE9-4B8D-8A5BA27EC8B0}"/>
                  </a:ext>
                </a:extLst>
              </p:cNvPr>
              <p:cNvPicPr preferRelativeResize="0"/>
              <p:nvPr/>
            </p:nvPicPr>
            <p:blipFill>
              <a:blip r:embed="rId2"/>
              <a:srcRect l="29835" t="4468" r="36743" b="41099"/>
              <a:stretch>
                <a:fillRect/>
              </a:stretch>
            </p:blipFill>
            <p:spPr>
              <a:xfrm>
                <a:off x="3131812" y="1612012"/>
                <a:ext cx="403724" cy="379487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sp>
            <p:nvSpPr>
              <p:cNvPr id="117" name="Google Shape;74;p14">
                <a:extLst>
                  <a:ext uri="{FF2B5EF4-FFF2-40B4-BE49-F238E27FC236}">
                    <a16:creationId xmlns:a16="http://schemas.microsoft.com/office/drawing/2014/main" id="{CFEA7E7D-FDCA-72D2-D5D0-29DDF69ACD78}"/>
                  </a:ext>
                </a:extLst>
              </p:cNvPr>
              <p:cNvSpPr/>
              <p:nvPr/>
            </p:nvSpPr>
            <p:spPr>
              <a:xfrm>
                <a:off x="2326106" y="2440062"/>
                <a:ext cx="2420777" cy="298839"/>
              </a:xfrm>
              <a:prstGeom prst="roundRect">
                <a:avLst>
                  <a:gd name="adj" fmla="val 16667"/>
                </a:avLst>
              </a:prstGeom>
              <a:solidFill>
                <a:schemeClr val="lt2"/>
              </a:solidFill>
              <a:ln w="59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r>
                  <a:rPr lang="en-US" sz="120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Channel </a:t>
                </a:r>
                <a:r>
                  <a:rPr lang="en-US" sz="1200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Concat</a:t>
                </a:r>
                <a:r>
                  <a:rPr lang="en-US" sz="120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 3 Inputs, </a:t>
                </a:r>
              </a:p>
              <a:p>
                <a:pPr algn="ctr"/>
                <a:r>
                  <a:rPr lang="en-US" sz="1200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Patchify</a:t>
                </a:r>
                <a:r>
                  <a:rPr lang="en-US" sz="120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, and Embed</a:t>
                </a:r>
              </a:p>
            </p:txBody>
          </p:sp>
          <p:sp>
            <p:nvSpPr>
              <p:cNvPr id="118" name="Google Shape;142;p14">
                <a:extLst>
                  <a:ext uri="{FF2B5EF4-FFF2-40B4-BE49-F238E27FC236}">
                    <a16:creationId xmlns:a16="http://schemas.microsoft.com/office/drawing/2014/main" id="{7BBA96DA-077A-58D4-9008-F15A57EB0C12}"/>
                  </a:ext>
                </a:extLst>
              </p:cNvPr>
              <p:cNvSpPr/>
              <p:nvPr/>
            </p:nvSpPr>
            <p:spPr>
              <a:xfrm>
                <a:off x="2326106" y="2935905"/>
                <a:ext cx="2420774" cy="414620"/>
              </a:xfrm>
              <a:prstGeom prst="roundRect">
                <a:avLst>
                  <a:gd name="adj" fmla="val 16667"/>
                </a:avLst>
              </a:prstGeom>
              <a:solidFill>
                <a:schemeClr val="lt2"/>
              </a:solidFill>
              <a:ln w="59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r>
                  <a:rPr lang="en" sz="1200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DiT</a:t>
                </a:r>
                <a:r>
                  <a:rPr lang="en" sz="120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 Blocks</a:t>
                </a:r>
                <a:endParaRPr sz="1200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pic>
            <p:nvPicPr>
              <p:cNvPr id="119" name="Google Shape;174;p14">
                <a:extLst>
                  <a:ext uri="{FF2B5EF4-FFF2-40B4-BE49-F238E27FC236}">
                    <a16:creationId xmlns:a16="http://schemas.microsoft.com/office/drawing/2014/main" id="{20E3AB62-E935-D891-7F0D-6526BAD2554A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 l="2131" t="2406" r="3117" b="19456"/>
              <a:stretch/>
            </p:blipFill>
            <p:spPr>
              <a:xfrm>
                <a:off x="2334612" y="1613442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120" name="Google Shape;176;p14">
                <a:extLst>
                  <a:ext uri="{FF2B5EF4-FFF2-40B4-BE49-F238E27FC236}">
                    <a16:creationId xmlns:a16="http://schemas.microsoft.com/office/drawing/2014/main" id="{D4D0137E-F3E2-15AE-ED6B-14CBE1EB3643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 l="2131" t="2406" r="3117" b="19456"/>
              <a:stretch/>
            </p:blipFill>
            <p:spPr>
              <a:xfrm>
                <a:off x="2482020" y="1782937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121" name="Google Shape;177;p14">
                <a:extLst>
                  <a:ext uri="{FF2B5EF4-FFF2-40B4-BE49-F238E27FC236}">
                    <a16:creationId xmlns:a16="http://schemas.microsoft.com/office/drawing/2014/main" id="{FEB788E2-59A5-6AEF-D4AF-31769EB97059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 l="2131" t="2406" r="3117" b="19456"/>
              <a:stretch/>
            </p:blipFill>
            <p:spPr>
              <a:xfrm>
                <a:off x="2657705" y="1972000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sp>
            <p:nvSpPr>
              <p:cNvPr id="122" name="Google Shape;158;p14">
                <a:extLst>
                  <a:ext uri="{FF2B5EF4-FFF2-40B4-BE49-F238E27FC236}">
                    <a16:creationId xmlns:a16="http://schemas.microsoft.com/office/drawing/2014/main" id="{823C4983-2D2A-C92D-E08C-983877D6F2B6}"/>
                  </a:ext>
                </a:extLst>
              </p:cNvPr>
              <p:cNvSpPr/>
              <p:nvPr/>
            </p:nvSpPr>
            <p:spPr>
              <a:xfrm>
                <a:off x="3277036" y="1772390"/>
                <a:ext cx="404789" cy="383296"/>
              </a:xfrm>
              <a:prstGeom prst="rect">
                <a:avLst/>
              </a:prstGeom>
              <a:solidFill>
                <a:schemeClr val="tx1"/>
              </a:solidFill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35725" tIns="35725" rIns="35725" bIns="35725" anchor="ctr" anchorCtr="0">
                <a:noAutofit/>
              </a:bodyPr>
              <a:lstStyle/>
              <a:p>
                <a:pPr algn="ctr"/>
                <a:endParaRPr sz="800">
                  <a:solidFill>
                    <a:schemeClr val="tx1"/>
                  </a:solidFill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24" name="Google Shape;158;p14">
                <a:extLst>
                  <a:ext uri="{FF2B5EF4-FFF2-40B4-BE49-F238E27FC236}">
                    <a16:creationId xmlns:a16="http://schemas.microsoft.com/office/drawing/2014/main" id="{37FA26C9-410C-3E62-4669-0BFAFE53A2C2}"/>
                  </a:ext>
                </a:extLst>
              </p:cNvPr>
              <p:cNvSpPr/>
              <p:nvPr/>
            </p:nvSpPr>
            <p:spPr>
              <a:xfrm>
                <a:off x="3932966" y="1612043"/>
                <a:ext cx="404789" cy="383296"/>
              </a:xfrm>
              <a:prstGeom prst="rect">
                <a:avLst/>
              </a:prstGeom>
              <a:solidFill>
                <a:schemeClr val="bg1"/>
              </a:solidFill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35725" tIns="35725" rIns="35725" bIns="35725" anchor="ctr" anchorCtr="0">
                <a:noAutofit/>
              </a:bodyPr>
              <a:lstStyle/>
              <a:p>
                <a:pPr algn="ctr"/>
                <a:endParaRPr sz="800">
                  <a:solidFill>
                    <a:schemeClr val="tx1"/>
                  </a:solidFill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25" name="Google Shape;158;p14">
                <a:extLst>
                  <a:ext uri="{FF2B5EF4-FFF2-40B4-BE49-F238E27FC236}">
                    <a16:creationId xmlns:a16="http://schemas.microsoft.com/office/drawing/2014/main" id="{AB45E818-DDEF-EEE9-6782-851584BECC82}"/>
                  </a:ext>
                </a:extLst>
              </p:cNvPr>
              <p:cNvSpPr/>
              <p:nvPr/>
            </p:nvSpPr>
            <p:spPr>
              <a:xfrm>
                <a:off x="4087251" y="1782676"/>
                <a:ext cx="404789" cy="383296"/>
              </a:xfrm>
              <a:prstGeom prst="rect">
                <a:avLst/>
              </a:prstGeom>
              <a:solidFill>
                <a:schemeClr val="tx1"/>
              </a:solidFill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35725" tIns="35725" rIns="35725" bIns="35725" anchor="ctr" anchorCtr="0">
                <a:noAutofit/>
              </a:bodyPr>
              <a:lstStyle/>
              <a:p>
                <a:pPr algn="ctr"/>
                <a:endParaRPr sz="800">
                  <a:solidFill>
                    <a:schemeClr val="tx1"/>
                  </a:solidFill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CC5CC899-1EFB-045A-3B3E-15DFCE8C3DF8}"/>
                  </a:ext>
                </a:extLst>
              </p:cNvPr>
              <p:cNvSpPr txBox="1"/>
              <p:nvPr/>
            </p:nvSpPr>
            <p:spPr>
              <a:xfrm>
                <a:off x="2305880" y="1307651"/>
                <a:ext cx="457200" cy="3092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50" dirty="0">
                    <a:latin typeface="Aptos" panose="020B0004020202020204" pitchFamily="34" charset="0"/>
                  </a:rPr>
                  <a:t>Noisy </a:t>
                </a:r>
                <a:r>
                  <a:rPr lang="en-US" sz="1050" dirty="0" err="1">
                    <a:latin typeface="Aptos" panose="020B0004020202020204" pitchFamily="34" charset="0"/>
                  </a:rPr>
                  <a:t>Latents</a:t>
                </a:r>
                <a:endParaRPr lang="en-US" sz="1050" dirty="0">
                  <a:latin typeface="Aptos" panose="020B0004020202020204" pitchFamily="34" charset="0"/>
                </a:endParaRPr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A2E98931-B289-147D-1B2C-42CA73FE74D1}"/>
                  </a:ext>
                </a:extLst>
              </p:cNvPr>
              <p:cNvSpPr txBox="1"/>
              <p:nvPr/>
            </p:nvSpPr>
            <p:spPr>
              <a:xfrm>
                <a:off x="3739273" y="1303945"/>
                <a:ext cx="794949" cy="3092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50" dirty="0">
                    <a:latin typeface="Aptos" panose="020B0004020202020204" pitchFamily="34" charset="0"/>
                  </a:rPr>
                  <a:t>Conditioning Masks</a:t>
                </a:r>
              </a:p>
            </p:txBody>
          </p:sp>
          <p:sp>
            <p:nvSpPr>
              <p:cNvPr id="129" name="Google Shape;76;p14">
                <a:extLst>
                  <a:ext uri="{FF2B5EF4-FFF2-40B4-BE49-F238E27FC236}">
                    <a16:creationId xmlns:a16="http://schemas.microsoft.com/office/drawing/2014/main" id="{A36F6649-9634-A8D2-0B16-DB2F419A1827}"/>
                  </a:ext>
                </a:extLst>
              </p:cNvPr>
              <p:cNvSpPr/>
              <p:nvPr/>
            </p:nvSpPr>
            <p:spPr>
              <a:xfrm>
                <a:off x="2326276" y="2791266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30" name="Google Shape;76;p14">
                <a:extLst>
                  <a:ext uri="{FF2B5EF4-FFF2-40B4-BE49-F238E27FC236}">
                    <a16:creationId xmlns:a16="http://schemas.microsoft.com/office/drawing/2014/main" id="{25428C4A-C102-28BF-DF84-4D61E773D4DE}"/>
                  </a:ext>
                </a:extLst>
              </p:cNvPr>
              <p:cNvSpPr/>
              <p:nvPr/>
            </p:nvSpPr>
            <p:spPr>
              <a:xfrm>
                <a:off x="2461929" y="2791266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31" name="Google Shape;76;p14">
                <a:extLst>
                  <a:ext uri="{FF2B5EF4-FFF2-40B4-BE49-F238E27FC236}">
                    <a16:creationId xmlns:a16="http://schemas.microsoft.com/office/drawing/2014/main" id="{E984D1FA-982C-BFF3-8CC5-775231F73CF2}"/>
                  </a:ext>
                </a:extLst>
              </p:cNvPr>
              <p:cNvSpPr/>
              <p:nvPr/>
            </p:nvSpPr>
            <p:spPr>
              <a:xfrm>
                <a:off x="2597582" y="2791266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32" name="Google Shape;76;p14">
                <a:extLst>
                  <a:ext uri="{FF2B5EF4-FFF2-40B4-BE49-F238E27FC236}">
                    <a16:creationId xmlns:a16="http://schemas.microsoft.com/office/drawing/2014/main" id="{725F4CFC-912A-F00C-213F-A38099D6F6FE}"/>
                  </a:ext>
                </a:extLst>
              </p:cNvPr>
              <p:cNvSpPr/>
              <p:nvPr/>
            </p:nvSpPr>
            <p:spPr>
              <a:xfrm>
                <a:off x="2733235" y="2791266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33" name="Google Shape;76;p14">
                <a:extLst>
                  <a:ext uri="{FF2B5EF4-FFF2-40B4-BE49-F238E27FC236}">
                    <a16:creationId xmlns:a16="http://schemas.microsoft.com/office/drawing/2014/main" id="{C45FD4BE-DF73-9924-6771-D4E1B8A99E67}"/>
                  </a:ext>
                </a:extLst>
              </p:cNvPr>
              <p:cNvSpPr/>
              <p:nvPr/>
            </p:nvSpPr>
            <p:spPr>
              <a:xfrm>
                <a:off x="2868887" y="2791266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34" name="Google Shape;76;p14">
                <a:extLst>
                  <a:ext uri="{FF2B5EF4-FFF2-40B4-BE49-F238E27FC236}">
                    <a16:creationId xmlns:a16="http://schemas.microsoft.com/office/drawing/2014/main" id="{75C2257A-E0DB-214D-5C32-C4613D7D39BB}"/>
                  </a:ext>
                </a:extLst>
              </p:cNvPr>
              <p:cNvSpPr/>
              <p:nvPr/>
            </p:nvSpPr>
            <p:spPr>
              <a:xfrm>
                <a:off x="3004540" y="2791266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35" name="Google Shape;76;p14">
                <a:extLst>
                  <a:ext uri="{FF2B5EF4-FFF2-40B4-BE49-F238E27FC236}">
                    <a16:creationId xmlns:a16="http://schemas.microsoft.com/office/drawing/2014/main" id="{9D01650F-93AE-BD75-2C19-9F7949B09035}"/>
                  </a:ext>
                </a:extLst>
              </p:cNvPr>
              <p:cNvSpPr/>
              <p:nvPr/>
            </p:nvSpPr>
            <p:spPr>
              <a:xfrm>
                <a:off x="3140193" y="2791266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36" name="Google Shape;76;p14">
                <a:extLst>
                  <a:ext uri="{FF2B5EF4-FFF2-40B4-BE49-F238E27FC236}">
                    <a16:creationId xmlns:a16="http://schemas.microsoft.com/office/drawing/2014/main" id="{7922BBC5-DF7A-0228-9255-8197F954188F}"/>
                  </a:ext>
                </a:extLst>
              </p:cNvPr>
              <p:cNvSpPr/>
              <p:nvPr/>
            </p:nvSpPr>
            <p:spPr>
              <a:xfrm>
                <a:off x="3275846" y="2791266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37" name="Google Shape;76;p14">
                <a:extLst>
                  <a:ext uri="{FF2B5EF4-FFF2-40B4-BE49-F238E27FC236}">
                    <a16:creationId xmlns:a16="http://schemas.microsoft.com/office/drawing/2014/main" id="{A77B8A0F-7B3E-0077-0C62-4CC8144841A7}"/>
                  </a:ext>
                </a:extLst>
              </p:cNvPr>
              <p:cNvSpPr/>
              <p:nvPr/>
            </p:nvSpPr>
            <p:spPr>
              <a:xfrm>
                <a:off x="3411499" y="2791266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38" name="Google Shape;76;p14">
                <a:extLst>
                  <a:ext uri="{FF2B5EF4-FFF2-40B4-BE49-F238E27FC236}">
                    <a16:creationId xmlns:a16="http://schemas.microsoft.com/office/drawing/2014/main" id="{5E735D23-8B1B-1FE5-F4B5-B96EA0B01946}"/>
                  </a:ext>
                </a:extLst>
              </p:cNvPr>
              <p:cNvSpPr/>
              <p:nvPr/>
            </p:nvSpPr>
            <p:spPr>
              <a:xfrm>
                <a:off x="3547152" y="2791266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39" name="Google Shape;76;p14">
                <a:extLst>
                  <a:ext uri="{FF2B5EF4-FFF2-40B4-BE49-F238E27FC236}">
                    <a16:creationId xmlns:a16="http://schemas.microsoft.com/office/drawing/2014/main" id="{233F26A1-DBC5-15B5-4983-E6554576C95E}"/>
                  </a:ext>
                </a:extLst>
              </p:cNvPr>
              <p:cNvSpPr/>
              <p:nvPr/>
            </p:nvSpPr>
            <p:spPr>
              <a:xfrm>
                <a:off x="3682804" y="2791266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40" name="Google Shape;76;p14">
                <a:extLst>
                  <a:ext uri="{FF2B5EF4-FFF2-40B4-BE49-F238E27FC236}">
                    <a16:creationId xmlns:a16="http://schemas.microsoft.com/office/drawing/2014/main" id="{FB123111-9AC7-59FE-B7A7-B101E041546F}"/>
                  </a:ext>
                </a:extLst>
              </p:cNvPr>
              <p:cNvSpPr/>
              <p:nvPr/>
            </p:nvSpPr>
            <p:spPr>
              <a:xfrm>
                <a:off x="3818457" y="2791266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41" name="Google Shape;76;p14">
                <a:extLst>
                  <a:ext uri="{FF2B5EF4-FFF2-40B4-BE49-F238E27FC236}">
                    <a16:creationId xmlns:a16="http://schemas.microsoft.com/office/drawing/2014/main" id="{9230F942-A84E-A871-F261-4513BC008EE1}"/>
                  </a:ext>
                </a:extLst>
              </p:cNvPr>
              <p:cNvSpPr/>
              <p:nvPr/>
            </p:nvSpPr>
            <p:spPr>
              <a:xfrm>
                <a:off x="3954110" y="2791266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42" name="Google Shape;76;p14">
                <a:extLst>
                  <a:ext uri="{FF2B5EF4-FFF2-40B4-BE49-F238E27FC236}">
                    <a16:creationId xmlns:a16="http://schemas.microsoft.com/office/drawing/2014/main" id="{8FF01D6E-0E58-E9FA-0989-9579883273A7}"/>
                  </a:ext>
                </a:extLst>
              </p:cNvPr>
              <p:cNvSpPr/>
              <p:nvPr/>
            </p:nvSpPr>
            <p:spPr>
              <a:xfrm>
                <a:off x="4089763" y="2791266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43" name="Google Shape;76;p14">
                <a:extLst>
                  <a:ext uri="{FF2B5EF4-FFF2-40B4-BE49-F238E27FC236}">
                    <a16:creationId xmlns:a16="http://schemas.microsoft.com/office/drawing/2014/main" id="{5484862C-B553-F320-22DD-68A7922667FF}"/>
                  </a:ext>
                </a:extLst>
              </p:cNvPr>
              <p:cNvSpPr/>
              <p:nvPr/>
            </p:nvSpPr>
            <p:spPr>
              <a:xfrm>
                <a:off x="4225416" y="2791266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44" name="Google Shape;76;p14">
                <a:extLst>
                  <a:ext uri="{FF2B5EF4-FFF2-40B4-BE49-F238E27FC236}">
                    <a16:creationId xmlns:a16="http://schemas.microsoft.com/office/drawing/2014/main" id="{F2611693-0F39-01AC-FF85-3BB539124942}"/>
                  </a:ext>
                </a:extLst>
              </p:cNvPr>
              <p:cNvSpPr/>
              <p:nvPr/>
            </p:nvSpPr>
            <p:spPr>
              <a:xfrm>
                <a:off x="4361069" y="2791266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45" name="Google Shape;76;p14">
                <a:extLst>
                  <a:ext uri="{FF2B5EF4-FFF2-40B4-BE49-F238E27FC236}">
                    <a16:creationId xmlns:a16="http://schemas.microsoft.com/office/drawing/2014/main" id="{DAC91F82-432A-83AF-1EA0-BFF5241644D2}"/>
                  </a:ext>
                </a:extLst>
              </p:cNvPr>
              <p:cNvSpPr/>
              <p:nvPr/>
            </p:nvSpPr>
            <p:spPr>
              <a:xfrm>
                <a:off x="4496721" y="2791266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46" name="Google Shape;76;p14">
                <a:extLst>
                  <a:ext uri="{FF2B5EF4-FFF2-40B4-BE49-F238E27FC236}">
                    <a16:creationId xmlns:a16="http://schemas.microsoft.com/office/drawing/2014/main" id="{2C17483F-7C3E-FD27-DBFF-B57A37500C9B}"/>
                  </a:ext>
                </a:extLst>
              </p:cNvPr>
              <p:cNvSpPr/>
              <p:nvPr/>
            </p:nvSpPr>
            <p:spPr>
              <a:xfrm>
                <a:off x="4632374" y="2791266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47" name="Left Brace 146">
                <a:extLst>
                  <a:ext uri="{FF2B5EF4-FFF2-40B4-BE49-F238E27FC236}">
                    <a16:creationId xmlns:a16="http://schemas.microsoft.com/office/drawing/2014/main" id="{48B8790A-C937-EA09-D85F-34247E2B4D47}"/>
                  </a:ext>
                </a:extLst>
              </p:cNvPr>
              <p:cNvSpPr/>
              <p:nvPr/>
            </p:nvSpPr>
            <p:spPr>
              <a:xfrm rot="16200000">
                <a:off x="3448281" y="2388729"/>
                <a:ext cx="176424" cy="2420774"/>
              </a:xfrm>
              <a:prstGeom prst="leftBrace">
                <a:avLst>
                  <a:gd name="adj1" fmla="val 83693"/>
                  <a:gd name="adj2" fmla="val 50000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latin typeface="Aptos" panose="020B0004020202020204" pitchFamily="34" charset="0"/>
                </a:endParaRPr>
              </a:p>
            </p:txBody>
          </p:sp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366CD6DE-2BE1-12C5-D653-B34A8139ECC5}"/>
                  </a:ext>
                </a:extLst>
              </p:cNvPr>
              <p:cNvSpPr txBox="1"/>
              <p:nvPr/>
            </p:nvSpPr>
            <p:spPr>
              <a:xfrm>
                <a:off x="2582744" y="3661824"/>
                <a:ext cx="1728407" cy="3312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latin typeface="Aptos" panose="020B0004020202020204" pitchFamily="34" charset="0"/>
                  </a:rPr>
                  <a:t>Output Video Noise Prediction </a:t>
                </a:r>
              </a:p>
              <a:p>
                <a:pPr algn="ctr"/>
                <a:r>
                  <a:rPr lang="en-US" sz="1200" dirty="0">
                    <a:latin typeface="Aptos" panose="020B0004020202020204" pitchFamily="34" charset="0"/>
                  </a:rPr>
                  <a:t>Tokens</a:t>
                </a:r>
              </a:p>
            </p:txBody>
          </p:sp>
          <p:sp>
            <p:nvSpPr>
              <p:cNvPr id="149" name="Google Shape;76;p14">
                <a:extLst>
                  <a:ext uri="{FF2B5EF4-FFF2-40B4-BE49-F238E27FC236}">
                    <a16:creationId xmlns:a16="http://schemas.microsoft.com/office/drawing/2014/main" id="{1B0208A7-7730-475F-1440-28CE86BDA476}"/>
                  </a:ext>
                </a:extLst>
              </p:cNvPr>
              <p:cNvSpPr/>
              <p:nvPr/>
            </p:nvSpPr>
            <p:spPr>
              <a:xfrm>
                <a:off x="2324705" y="3393338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50" name="Google Shape;76;p14">
                <a:extLst>
                  <a:ext uri="{FF2B5EF4-FFF2-40B4-BE49-F238E27FC236}">
                    <a16:creationId xmlns:a16="http://schemas.microsoft.com/office/drawing/2014/main" id="{45113D72-FF0D-B35A-263C-8678A25A0336}"/>
                  </a:ext>
                </a:extLst>
              </p:cNvPr>
              <p:cNvSpPr/>
              <p:nvPr/>
            </p:nvSpPr>
            <p:spPr>
              <a:xfrm>
                <a:off x="2460358" y="3393338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51" name="Google Shape;76;p14">
                <a:extLst>
                  <a:ext uri="{FF2B5EF4-FFF2-40B4-BE49-F238E27FC236}">
                    <a16:creationId xmlns:a16="http://schemas.microsoft.com/office/drawing/2014/main" id="{9D768B97-FB24-3817-3BBC-F7AD44848210}"/>
                  </a:ext>
                </a:extLst>
              </p:cNvPr>
              <p:cNvSpPr/>
              <p:nvPr/>
            </p:nvSpPr>
            <p:spPr>
              <a:xfrm>
                <a:off x="2596011" y="3393338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52" name="Google Shape;76;p14">
                <a:extLst>
                  <a:ext uri="{FF2B5EF4-FFF2-40B4-BE49-F238E27FC236}">
                    <a16:creationId xmlns:a16="http://schemas.microsoft.com/office/drawing/2014/main" id="{F13B17C3-28C9-B182-D11B-DB126A850916}"/>
                  </a:ext>
                </a:extLst>
              </p:cNvPr>
              <p:cNvSpPr/>
              <p:nvPr/>
            </p:nvSpPr>
            <p:spPr>
              <a:xfrm>
                <a:off x="2731664" y="3393338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53" name="Google Shape;76;p14">
                <a:extLst>
                  <a:ext uri="{FF2B5EF4-FFF2-40B4-BE49-F238E27FC236}">
                    <a16:creationId xmlns:a16="http://schemas.microsoft.com/office/drawing/2014/main" id="{5A703489-1963-E60F-4D6E-DA84FA1EF447}"/>
                  </a:ext>
                </a:extLst>
              </p:cNvPr>
              <p:cNvSpPr/>
              <p:nvPr/>
            </p:nvSpPr>
            <p:spPr>
              <a:xfrm>
                <a:off x="2867316" y="3393338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54" name="Google Shape;76;p14">
                <a:extLst>
                  <a:ext uri="{FF2B5EF4-FFF2-40B4-BE49-F238E27FC236}">
                    <a16:creationId xmlns:a16="http://schemas.microsoft.com/office/drawing/2014/main" id="{B61699D2-529B-B52F-6FCE-509891B004EC}"/>
                  </a:ext>
                </a:extLst>
              </p:cNvPr>
              <p:cNvSpPr/>
              <p:nvPr/>
            </p:nvSpPr>
            <p:spPr>
              <a:xfrm>
                <a:off x="3002969" y="3393338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55" name="Google Shape;76;p14">
                <a:extLst>
                  <a:ext uri="{FF2B5EF4-FFF2-40B4-BE49-F238E27FC236}">
                    <a16:creationId xmlns:a16="http://schemas.microsoft.com/office/drawing/2014/main" id="{927655A6-B0AF-EEED-8B86-92C30F9914B1}"/>
                  </a:ext>
                </a:extLst>
              </p:cNvPr>
              <p:cNvSpPr/>
              <p:nvPr/>
            </p:nvSpPr>
            <p:spPr>
              <a:xfrm>
                <a:off x="3138622" y="3393338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56" name="Google Shape;76;p14">
                <a:extLst>
                  <a:ext uri="{FF2B5EF4-FFF2-40B4-BE49-F238E27FC236}">
                    <a16:creationId xmlns:a16="http://schemas.microsoft.com/office/drawing/2014/main" id="{0020F640-47A6-1D7C-EC6D-62D385C0B90E}"/>
                  </a:ext>
                </a:extLst>
              </p:cNvPr>
              <p:cNvSpPr/>
              <p:nvPr/>
            </p:nvSpPr>
            <p:spPr>
              <a:xfrm>
                <a:off x="3274275" y="3393338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57" name="Google Shape;76;p14">
                <a:extLst>
                  <a:ext uri="{FF2B5EF4-FFF2-40B4-BE49-F238E27FC236}">
                    <a16:creationId xmlns:a16="http://schemas.microsoft.com/office/drawing/2014/main" id="{AE5DEEAA-6730-80B4-4EAE-5294250A1D42}"/>
                  </a:ext>
                </a:extLst>
              </p:cNvPr>
              <p:cNvSpPr/>
              <p:nvPr/>
            </p:nvSpPr>
            <p:spPr>
              <a:xfrm>
                <a:off x="3409928" y="3393338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58" name="Google Shape;76;p14">
                <a:extLst>
                  <a:ext uri="{FF2B5EF4-FFF2-40B4-BE49-F238E27FC236}">
                    <a16:creationId xmlns:a16="http://schemas.microsoft.com/office/drawing/2014/main" id="{6DCBC4C6-399A-B106-8257-7A308D864A01}"/>
                  </a:ext>
                </a:extLst>
              </p:cNvPr>
              <p:cNvSpPr/>
              <p:nvPr/>
            </p:nvSpPr>
            <p:spPr>
              <a:xfrm>
                <a:off x="3545581" y="3393338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59" name="Google Shape;76;p14">
                <a:extLst>
                  <a:ext uri="{FF2B5EF4-FFF2-40B4-BE49-F238E27FC236}">
                    <a16:creationId xmlns:a16="http://schemas.microsoft.com/office/drawing/2014/main" id="{14CB85A7-0B4D-EF59-1DD5-6AFAAE0032FC}"/>
                  </a:ext>
                </a:extLst>
              </p:cNvPr>
              <p:cNvSpPr/>
              <p:nvPr/>
            </p:nvSpPr>
            <p:spPr>
              <a:xfrm>
                <a:off x="3681233" y="3393338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60" name="Google Shape;76;p14">
                <a:extLst>
                  <a:ext uri="{FF2B5EF4-FFF2-40B4-BE49-F238E27FC236}">
                    <a16:creationId xmlns:a16="http://schemas.microsoft.com/office/drawing/2014/main" id="{2FC486C7-25F9-5641-488B-F53C4BB27590}"/>
                  </a:ext>
                </a:extLst>
              </p:cNvPr>
              <p:cNvSpPr/>
              <p:nvPr/>
            </p:nvSpPr>
            <p:spPr>
              <a:xfrm>
                <a:off x="3816886" y="3393338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61" name="Google Shape;76;p14">
                <a:extLst>
                  <a:ext uri="{FF2B5EF4-FFF2-40B4-BE49-F238E27FC236}">
                    <a16:creationId xmlns:a16="http://schemas.microsoft.com/office/drawing/2014/main" id="{1B4DDCFC-9A63-12C5-4926-9B2371322F0C}"/>
                  </a:ext>
                </a:extLst>
              </p:cNvPr>
              <p:cNvSpPr/>
              <p:nvPr/>
            </p:nvSpPr>
            <p:spPr>
              <a:xfrm>
                <a:off x="3952539" y="3393338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62" name="Google Shape;76;p14">
                <a:extLst>
                  <a:ext uri="{FF2B5EF4-FFF2-40B4-BE49-F238E27FC236}">
                    <a16:creationId xmlns:a16="http://schemas.microsoft.com/office/drawing/2014/main" id="{EE608DB2-8FA2-CA48-6668-C927C0042284}"/>
                  </a:ext>
                </a:extLst>
              </p:cNvPr>
              <p:cNvSpPr/>
              <p:nvPr/>
            </p:nvSpPr>
            <p:spPr>
              <a:xfrm>
                <a:off x="4088192" y="3393338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63" name="Google Shape;76;p14">
                <a:extLst>
                  <a:ext uri="{FF2B5EF4-FFF2-40B4-BE49-F238E27FC236}">
                    <a16:creationId xmlns:a16="http://schemas.microsoft.com/office/drawing/2014/main" id="{1D63587B-DAAD-354F-3D6D-5189B6FE2AE1}"/>
                  </a:ext>
                </a:extLst>
              </p:cNvPr>
              <p:cNvSpPr/>
              <p:nvPr/>
            </p:nvSpPr>
            <p:spPr>
              <a:xfrm>
                <a:off x="4223845" y="3393338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64" name="Google Shape;76;p14">
                <a:extLst>
                  <a:ext uri="{FF2B5EF4-FFF2-40B4-BE49-F238E27FC236}">
                    <a16:creationId xmlns:a16="http://schemas.microsoft.com/office/drawing/2014/main" id="{0D92A125-C65F-05B4-5D78-909DAA3715BD}"/>
                  </a:ext>
                </a:extLst>
              </p:cNvPr>
              <p:cNvSpPr/>
              <p:nvPr/>
            </p:nvSpPr>
            <p:spPr>
              <a:xfrm>
                <a:off x="4359498" y="3393338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65" name="Google Shape;76;p14">
                <a:extLst>
                  <a:ext uri="{FF2B5EF4-FFF2-40B4-BE49-F238E27FC236}">
                    <a16:creationId xmlns:a16="http://schemas.microsoft.com/office/drawing/2014/main" id="{0D39BAF5-DE80-4AC2-6E52-F026849E797C}"/>
                  </a:ext>
                </a:extLst>
              </p:cNvPr>
              <p:cNvSpPr/>
              <p:nvPr/>
            </p:nvSpPr>
            <p:spPr>
              <a:xfrm>
                <a:off x="4495150" y="3393338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66" name="Google Shape;76;p14">
                <a:extLst>
                  <a:ext uri="{FF2B5EF4-FFF2-40B4-BE49-F238E27FC236}">
                    <a16:creationId xmlns:a16="http://schemas.microsoft.com/office/drawing/2014/main" id="{C5CD3492-DE35-1DBF-26A8-7C5A4CFE36CB}"/>
                  </a:ext>
                </a:extLst>
              </p:cNvPr>
              <p:cNvSpPr/>
              <p:nvPr/>
            </p:nvSpPr>
            <p:spPr>
              <a:xfrm>
                <a:off x="4630803" y="3393338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8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cxnSp>
            <p:nvCxnSpPr>
              <p:cNvPr id="167" name="Straight Arrow Connector 166">
                <a:extLst>
                  <a:ext uri="{FF2B5EF4-FFF2-40B4-BE49-F238E27FC236}">
                    <a16:creationId xmlns:a16="http://schemas.microsoft.com/office/drawing/2014/main" id="{A46B01FE-53CC-FB3E-7C56-28B7734E43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04072" y="2042587"/>
                <a:ext cx="343775" cy="338385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68" name="Google Shape;352;p16">
                <a:extLst>
                  <a:ext uri="{FF2B5EF4-FFF2-40B4-BE49-F238E27FC236}">
                    <a16:creationId xmlns:a16="http://schemas.microsoft.com/office/drawing/2014/main" id="{6DA93C6F-C866-AA9A-C3FC-3CFC13654C71}"/>
                  </a:ext>
                </a:extLst>
              </p:cNvPr>
              <p:cNvSpPr txBox="1"/>
              <p:nvPr/>
            </p:nvSpPr>
            <p:spPr>
              <a:xfrm>
                <a:off x="1809574" y="2089836"/>
                <a:ext cx="708823" cy="2176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7150" tIns="57150" rIns="57150" bIns="57150" anchor="t" anchorCtr="0">
                <a:noAutofit/>
              </a:bodyPr>
              <a:lstStyle/>
              <a:p>
                <a:pPr algn="ctr"/>
                <a:r>
                  <a:rPr lang="en" dirty="0">
                    <a:solidFill>
                      <a:schemeClr val="dk1"/>
                    </a:solidFill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Time</a:t>
                </a:r>
                <a:endParaRPr dirty="0">
                  <a:solidFill>
                    <a:schemeClr val="dk1"/>
                  </a:solidFill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69" name="Google Shape;68;p14">
                <a:extLst>
                  <a:ext uri="{FF2B5EF4-FFF2-40B4-BE49-F238E27FC236}">
                    <a16:creationId xmlns:a16="http://schemas.microsoft.com/office/drawing/2014/main" id="{9839331E-8C31-90F6-1309-767CCDA12289}"/>
                  </a:ext>
                </a:extLst>
              </p:cNvPr>
              <p:cNvSpPr/>
              <p:nvPr/>
            </p:nvSpPr>
            <p:spPr>
              <a:xfrm>
                <a:off x="1500976" y="3020697"/>
                <a:ext cx="718294" cy="259639"/>
              </a:xfrm>
              <a:prstGeom prst="roundRect">
                <a:avLst>
                  <a:gd name="adj" fmla="val 16667"/>
                </a:avLst>
              </a:prstGeom>
              <a:solidFill>
                <a:schemeClr val="lt2"/>
              </a:solidFill>
              <a:ln w="59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r>
                  <a:rPr lang="en" sz="120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Text Encoder</a:t>
                </a:r>
                <a:endParaRPr sz="1200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cxnSp>
            <p:nvCxnSpPr>
              <p:cNvPr id="170" name="Google Shape;69;p14">
                <a:extLst>
                  <a:ext uri="{FF2B5EF4-FFF2-40B4-BE49-F238E27FC236}">
                    <a16:creationId xmlns:a16="http://schemas.microsoft.com/office/drawing/2014/main" id="{7FC94757-C4B4-2A4B-A93E-CA2D83668522}"/>
                  </a:ext>
                </a:extLst>
              </p:cNvPr>
              <p:cNvCxnSpPr>
                <a:cxnSpLocks/>
                <a:stCxn id="169" idx="3"/>
              </p:cNvCxnSpPr>
              <p:nvPr/>
            </p:nvCxnSpPr>
            <p:spPr>
              <a:xfrm>
                <a:off x="2219270" y="3150517"/>
                <a:ext cx="110842" cy="0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  <p:sp>
            <p:nvSpPr>
              <p:cNvPr id="171" name="Google Shape;352;p16">
                <a:extLst>
                  <a:ext uri="{FF2B5EF4-FFF2-40B4-BE49-F238E27FC236}">
                    <a16:creationId xmlns:a16="http://schemas.microsoft.com/office/drawing/2014/main" id="{AC41E280-AE1A-91FD-6A26-C1115470BEF6}"/>
                  </a:ext>
                </a:extLst>
              </p:cNvPr>
              <p:cNvSpPr txBox="1"/>
              <p:nvPr/>
            </p:nvSpPr>
            <p:spPr>
              <a:xfrm>
                <a:off x="1512166" y="2572945"/>
                <a:ext cx="695913" cy="2988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7150" tIns="57150" rIns="57150" bIns="57150" anchor="t" anchorCtr="0">
                <a:noAutofit/>
              </a:bodyPr>
              <a:lstStyle/>
              <a:p>
                <a:pPr algn="ctr"/>
                <a:r>
                  <a:rPr lang="en" sz="1200" dirty="0">
                    <a:solidFill>
                      <a:schemeClr val="dk1"/>
                    </a:solidFill>
                    <a:latin typeface="Bradley Hand" pitchFamily="2" charset="77"/>
                    <a:ea typeface="DM Sans"/>
                    <a:cs typeface="DM Sans"/>
                    <a:sym typeface="DM Sans"/>
                  </a:rPr>
                  <a:t>“Turn them into a pirate“</a:t>
                </a:r>
                <a:endParaRPr sz="1200" dirty="0">
                  <a:solidFill>
                    <a:schemeClr val="dk1"/>
                  </a:solidFill>
                  <a:latin typeface="Bradley Hand" pitchFamily="2" charset="77"/>
                  <a:ea typeface="DM Sans"/>
                  <a:cs typeface="DM Sans"/>
                  <a:sym typeface="DM Sans"/>
                </a:endParaRPr>
              </a:p>
            </p:txBody>
          </p:sp>
          <p:cxnSp>
            <p:nvCxnSpPr>
              <p:cNvPr id="172" name="Google Shape;69;p14">
                <a:extLst>
                  <a:ext uri="{FF2B5EF4-FFF2-40B4-BE49-F238E27FC236}">
                    <a16:creationId xmlns:a16="http://schemas.microsoft.com/office/drawing/2014/main" id="{643D466E-BD96-5B99-A865-BCC0CFE6EA96}"/>
                  </a:ext>
                </a:extLst>
              </p:cNvPr>
              <p:cNvCxnSpPr>
                <a:cxnSpLocks/>
                <a:stCxn id="171" idx="2"/>
                <a:endCxn id="169" idx="0"/>
              </p:cNvCxnSpPr>
              <p:nvPr/>
            </p:nvCxnSpPr>
            <p:spPr>
              <a:xfrm>
                <a:off x="1860123" y="2871801"/>
                <a:ext cx="0" cy="148896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</p:grpSp>
      </p:grpSp>
      <p:sp>
        <p:nvSpPr>
          <p:cNvPr id="174" name="Google Shape;158;p14">
            <a:extLst>
              <a:ext uri="{FF2B5EF4-FFF2-40B4-BE49-F238E27FC236}">
                <a16:creationId xmlns:a16="http://schemas.microsoft.com/office/drawing/2014/main" id="{F21596A8-E572-B985-B986-08362D01E135}"/>
              </a:ext>
            </a:extLst>
          </p:cNvPr>
          <p:cNvSpPr/>
          <p:nvPr/>
        </p:nvSpPr>
        <p:spPr>
          <a:xfrm>
            <a:off x="5938742" y="2495874"/>
            <a:ext cx="564081" cy="534130"/>
          </a:xfrm>
          <a:prstGeom prst="rect">
            <a:avLst/>
          </a:prstGeom>
          <a:solidFill>
            <a:schemeClr val="tx1"/>
          </a:solidFill>
          <a:ln w="127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5725" tIns="35725" rIns="35725" bIns="35725" anchor="ctr" anchorCtr="0">
            <a:noAutofit/>
          </a:bodyPr>
          <a:lstStyle/>
          <a:p>
            <a:pPr algn="ctr"/>
            <a:endParaRPr sz="800">
              <a:solidFill>
                <a:schemeClr val="tx1"/>
              </a:solidFill>
              <a:latin typeface="Aptos" panose="020B0004020202020204" pitchFamily="34" charset="0"/>
              <a:ea typeface="DM Sans"/>
              <a:cs typeface="DM Sans"/>
              <a:sym typeface="DM Sans"/>
            </a:endParaRPr>
          </a:p>
        </p:txBody>
      </p:sp>
      <p:sp>
        <p:nvSpPr>
          <p:cNvPr id="175" name="Google Shape;158;p14">
            <a:extLst>
              <a:ext uri="{FF2B5EF4-FFF2-40B4-BE49-F238E27FC236}">
                <a16:creationId xmlns:a16="http://schemas.microsoft.com/office/drawing/2014/main" id="{3A553036-A5FA-087D-C238-8F014C0DF634}"/>
              </a:ext>
            </a:extLst>
          </p:cNvPr>
          <p:cNvSpPr/>
          <p:nvPr/>
        </p:nvSpPr>
        <p:spPr>
          <a:xfrm>
            <a:off x="7174491" y="2619895"/>
            <a:ext cx="564081" cy="534130"/>
          </a:xfrm>
          <a:prstGeom prst="rect">
            <a:avLst/>
          </a:prstGeom>
          <a:solidFill>
            <a:schemeClr val="tx1"/>
          </a:solidFill>
          <a:ln w="127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5725" tIns="35725" rIns="35725" bIns="35725" anchor="ctr" anchorCtr="0">
            <a:noAutofit/>
          </a:bodyPr>
          <a:lstStyle/>
          <a:p>
            <a:pPr algn="ctr"/>
            <a:endParaRPr sz="800">
              <a:solidFill>
                <a:schemeClr val="tx1"/>
              </a:solidFill>
              <a:latin typeface="Aptos" panose="020B0004020202020204" pitchFamily="34" charset="0"/>
              <a:ea typeface="DM Sans"/>
              <a:cs typeface="DM Sans"/>
              <a:sym typeface="DM Sans"/>
            </a:endParaRPr>
          </a:p>
        </p:txBody>
      </p:sp>
    </p:spTree>
    <p:extLst>
      <p:ext uri="{BB962C8B-B14F-4D97-AF65-F5344CB8AC3E}">
        <p14:creationId xmlns:p14="http://schemas.microsoft.com/office/powerpoint/2010/main" val="1158468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D1419-E8BA-E8F5-BA44-EE5526249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C1978-A202-2148-5FE7-2AF5A9DE0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Updating Our Conditioning Mechanism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7D75540-D86C-03D9-2FCE-6162E10A50A1}"/>
              </a:ext>
            </a:extLst>
          </p:cNvPr>
          <p:cNvGrpSpPr/>
          <p:nvPr/>
        </p:nvGrpSpPr>
        <p:grpSpPr>
          <a:xfrm>
            <a:off x="2422863" y="1735430"/>
            <a:ext cx="6912971" cy="5008225"/>
            <a:chOff x="4910031" y="1887830"/>
            <a:chExt cx="4807251" cy="3482699"/>
          </a:xfrm>
        </p:grpSpPr>
        <p:sp>
          <p:nvSpPr>
            <p:cNvPr id="13" name="Google Shape;352;p16">
              <a:extLst>
                <a:ext uri="{FF2B5EF4-FFF2-40B4-BE49-F238E27FC236}">
                  <a16:creationId xmlns:a16="http://schemas.microsoft.com/office/drawing/2014/main" id="{71755074-ACA2-5F0C-9EF7-CDC072B6C3EA}"/>
                </a:ext>
              </a:extLst>
            </p:cNvPr>
            <p:cNvSpPr txBox="1"/>
            <p:nvPr/>
          </p:nvSpPr>
          <p:spPr>
            <a:xfrm>
              <a:off x="4910031" y="3054525"/>
              <a:ext cx="708823" cy="2176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7150" tIns="57150" rIns="57150" bIns="57150" anchor="t" anchorCtr="0">
              <a:noAutofit/>
            </a:bodyPr>
            <a:lstStyle/>
            <a:p>
              <a:pPr algn="ctr"/>
              <a:r>
                <a:rPr lang="en" sz="1400" dirty="0">
                  <a:solidFill>
                    <a:schemeClr val="dk1"/>
                  </a:solidFill>
                  <a:latin typeface="Aptos" panose="020B0004020202020204" pitchFamily="34" charset="0"/>
                  <a:ea typeface="DM Sans"/>
                  <a:cs typeface="DM Sans"/>
                  <a:sym typeface="DM Sans"/>
                </a:rPr>
                <a:t>Time</a:t>
              </a:r>
              <a:endParaRPr sz="1400" dirty="0">
                <a:solidFill>
                  <a:schemeClr val="dk1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1DB5F12-DEB0-0DB1-8B9D-46C3A749B458}"/>
                </a:ext>
              </a:extLst>
            </p:cNvPr>
            <p:cNvGrpSpPr/>
            <p:nvPr/>
          </p:nvGrpSpPr>
          <p:grpSpPr>
            <a:xfrm>
              <a:off x="5304529" y="1887830"/>
              <a:ext cx="4412753" cy="3021862"/>
              <a:chOff x="5274049" y="912470"/>
              <a:chExt cx="4412753" cy="3021862"/>
            </a:xfrm>
          </p:grpSpPr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232A392D-B946-B2D9-CC45-7975C8189C63}"/>
                  </a:ext>
                </a:extLst>
              </p:cNvPr>
              <p:cNvSpPr/>
              <p:nvPr/>
            </p:nvSpPr>
            <p:spPr>
              <a:xfrm>
                <a:off x="5738808" y="1423122"/>
                <a:ext cx="390696" cy="167693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latin typeface="Aptos" panose="020B0004020202020204" pitchFamily="34" charset="0"/>
                </a:endParaRPr>
              </a:p>
            </p:txBody>
          </p:sp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C6876D2B-49B8-26E7-33BB-831CCD8DDB52}"/>
                  </a:ext>
                </a:extLst>
              </p:cNvPr>
              <p:cNvSpPr/>
              <p:nvPr/>
            </p:nvSpPr>
            <p:spPr>
              <a:xfrm>
                <a:off x="6492338" y="1430260"/>
                <a:ext cx="418755" cy="167693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latin typeface="Aptos" panose="020B0004020202020204" pitchFamily="34" charset="0"/>
                </a:endParaRPr>
              </a:p>
            </p:txBody>
          </p:sp>
          <p:sp>
            <p:nvSpPr>
              <p:cNvPr id="19" name="Rounded Rectangle 18">
                <a:extLst>
                  <a:ext uri="{FF2B5EF4-FFF2-40B4-BE49-F238E27FC236}">
                    <a16:creationId xmlns:a16="http://schemas.microsoft.com/office/drawing/2014/main" id="{2A475B98-9949-F853-1897-F2B82F922199}"/>
                  </a:ext>
                </a:extLst>
              </p:cNvPr>
              <p:cNvSpPr/>
              <p:nvPr/>
            </p:nvSpPr>
            <p:spPr>
              <a:xfrm>
                <a:off x="6915792" y="1427175"/>
                <a:ext cx="390696" cy="167693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latin typeface="Aptos" panose="020B0004020202020204" pitchFamily="34" charset="0"/>
                </a:endParaRPr>
              </a:p>
            </p:txBody>
          </p:sp>
          <p:sp>
            <p:nvSpPr>
              <p:cNvPr id="20" name="Google Shape;154;p14">
                <a:extLst>
                  <a:ext uri="{FF2B5EF4-FFF2-40B4-BE49-F238E27FC236}">
                    <a16:creationId xmlns:a16="http://schemas.microsoft.com/office/drawing/2014/main" id="{C344B219-C7F5-DA90-63BA-CCA9F1CB63B9}"/>
                  </a:ext>
                </a:extLst>
              </p:cNvPr>
              <p:cNvSpPr txBox="1"/>
              <p:nvPr/>
            </p:nvSpPr>
            <p:spPr>
              <a:xfrm>
                <a:off x="6469359" y="1399336"/>
                <a:ext cx="479746" cy="1990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25" tIns="35725" rIns="35725" bIns="35725" anchor="t" anchorCtr="0">
                <a:noAutofit/>
              </a:bodyPr>
              <a:lstStyle/>
              <a:p>
                <a:pPr algn="ctr"/>
                <a:r>
                  <a:rPr lang="en" sz="800" b="1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Input Video </a:t>
                </a:r>
                <a:r>
                  <a:rPr lang="en" sz="800" b="1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Latents</a:t>
                </a:r>
                <a:endParaRPr lang="en" sz="800" b="1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  <a:p>
                <a:pPr algn="ctr"/>
                <a:endParaRPr sz="800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21" name="Google Shape;74;p14">
                <a:extLst>
                  <a:ext uri="{FF2B5EF4-FFF2-40B4-BE49-F238E27FC236}">
                    <a16:creationId xmlns:a16="http://schemas.microsoft.com/office/drawing/2014/main" id="{67DBA485-C995-7A96-3CDC-2AECB791BCE6}"/>
                  </a:ext>
                </a:extLst>
              </p:cNvPr>
              <p:cNvSpPr/>
              <p:nvPr/>
            </p:nvSpPr>
            <p:spPr>
              <a:xfrm>
                <a:off x="5337979" y="2446747"/>
                <a:ext cx="3511606" cy="298839"/>
              </a:xfrm>
              <a:prstGeom prst="roundRect">
                <a:avLst>
                  <a:gd name="adj" fmla="val 16667"/>
                </a:avLst>
              </a:prstGeom>
              <a:solidFill>
                <a:schemeClr val="lt2"/>
              </a:solidFill>
              <a:ln w="59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r>
                  <a:rPr lang="en" sz="105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Channel </a:t>
                </a:r>
                <a:r>
                  <a:rPr lang="en" sz="1050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Concat</a:t>
                </a:r>
                <a:r>
                  <a:rPr lang="en" sz="105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 3 Inputs, </a:t>
                </a:r>
                <a:r>
                  <a:rPr lang="en" sz="1050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Patchify</a:t>
                </a:r>
                <a:r>
                  <a:rPr lang="en" sz="105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, and Embed</a:t>
                </a:r>
                <a:endParaRPr sz="1050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22" name="Google Shape;142;p14">
                <a:extLst>
                  <a:ext uri="{FF2B5EF4-FFF2-40B4-BE49-F238E27FC236}">
                    <a16:creationId xmlns:a16="http://schemas.microsoft.com/office/drawing/2014/main" id="{98F0C2D3-17E5-5D15-4372-5BF636E4D291}"/>
                  </a:ext>
                </a:extLst>
              </p:cNvPr>
              <p:cNvSpPr/>
              <p:nvPr/>
            </p:nvSpPr>
            <p:spPr>
              <a:xfrm>
                <a:off x="5337979" y="2942590"/>
                <a:ext cx="3505974" cy="407935"/>
              </a:xfrm>
              <a:prstGeom prst="roundRect">
                <a:avLst>
                  <a:gd name="adj" fmla="val 16667"/>
                </a:avLst>
              </a:prstGeom>
              <a:solidFill>
                <a:schemeClr val="lt2"/>
              </a:solidFill>
              <a:ln w="59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r>
                  <a:rPr lang="en" sz="1050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DiT</a:t>
                </a:r>
                <a:r>
                  <a:rPr lang="en" sz="105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 Blocks</a:t>
                </a:r>
                <a:endParaRPr sz="1050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pic>
            <p:nvPicPr>
              <p:cNvPr id="23" name="Google Shape;174;p14">
                <a:extLst>
                  <a:ext uri="{FF2B5EF4-FFF2-40B4-BE49-F238E27FC236}">
                    <a16:creationId xmlns:a16="http://schemas.microsoft.com/office/drawing/2014/main" id="{835B23BE-FAD0-70A0-50BD-02BC73CA3ED4}"/>
                  </a:ext>
                </a:extLst>
              </p:cNvPr>
              <p:cNvPicPr preferRelativeResize="0"/>
              <p:nvPr/>
            </p:nvPicPr>
            <p:blipFill>
              <a:blip r:embed="rId2"/>
              <a:srcRect l="19299" r="19299"/>
              <a:stretch/>
            </p:blipFill>
            <p:spPr>
              <a:xfrm>
                <a:off x="5740603" y="1620126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24" name="Google Shape;174;p14">
                <a:extLst>
                  <a:ext uri="{FF2B5EF4-FFF2-40B4-BE49-F238E27FC236}">
                    <a16:creationId xmlns:a16="http://schemas.microsoft.com/office/drawing/2014/main" id="{EEC715D3-4E8B-00FE-A523-76605C96DAFF}"/>
                  </a:ext>
                </a:extLst>
              </p:cNvPr>
              <p:cNvPicPr preferRelativeResize="0"/>
              <p:nvPr/>
            </p:nvPicPr>
            <p:blipFill>
              <a:blip r:embed="rId3"/>
              <a:srcRect l="19299" r="19299"/>
              <a:stretch/>
            </p:blipFill>
            <p:spPr>
              <a:xfrm>
                <a:off x="5892823" y="1791872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25" name="Google Shape;174;p14">
                <a:extLst>
                  <a:ext uri="{FF2B5EF4-FFF2-40B4-BE49-F238E27FC236}">
                    <a16:creationId xmlns:a16="http://schemas.microsoft.com/office/drawing/2014/main" id="{8648B98B-4C56-EEB8-B429-395AFB58710D}"/>
                  </a:ext>
                </a:extLst>
              </p:cNvPr>
              <p:cNvPicPr preferRelativeResize="0"/>
              <p:nvPr/>
            </p:nvPicPr>
            <p:blipFill>
              <a:blip r:embed="rId4"/>
              <a:srcRect l="19299" r="19299"/>
              <a:stretch/>
            </p:blipFill>
            <p:spPr>
              <a:xfrm>
                <a:off x="6069928" y="1978684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26" name="Google Shape;174;p14">
                <a:extLst>
                  <a:ext uri="{FF2B5EF4-FFF2-40B4-BE49-F238E27FC236}">
                    <a16:creationId xmlns:a16="http://schemas.microsoft.com/office/drawing/2014/main" id="{B4AD977A-B88B-52CF-6AD0-8A677E0BA0F9}"/>
                  </a:ext>
                </a:extLst>
              </p:cNvPr>
              <p:cNvPicPr preferRelativeResize="0"/>
              <p:nvPr/>
            </p:nvPicPr>
            <p:blipFill rotWithShape="1">
              <a:blip r:embed="rId5">
                <a:alphaModFix/>
              </a:blip>
              <a:srcRect l="2131" t="2406" r="3117" b="19456"/>
              <a:stretch/>
            </p:blipFill>
            <p:spPr>
              <a:xfrm>
                <a:off x="5346485" y="1620127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27" name="Google Shape;176;p14">
                <a:extLst>
                  <a:ext uri="{FF2B5EF4-FFF2-40B4-BE49-F238E27FC236}">
                    <a16:creationId xmlns:a16="http://schemas.microsoft.com/office/drawing/2014/main" id="{F291FEF5-A6CE-A7CC-56A7-E57708B2711F}"/>
                  </a:ext>
                </a:extLst>
              </p:cNvPr>
              <p:cNvPicPr preferRelativeResize="0"/>
              <p:nvPr/>
            </p:nvPicPr>
            <p:blipFill rotWithShape="1">
              <a:blip r:embed="rId5">
                <a:alphaModFix/>
              </a:blip>
              <a:srcRect l="2131" t="2406" r="3117" b="19456"/>
              <a:stretch/>
            </p:blipFill>
            <p:spPr>
              <a:xfrm>
                <a:off x="5493893" y="1789622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28" name="Google Shape;177;p14">
                <a:extLst>
                  <a:ext uri="{FF2B5EF4-FFF2-40B4-BE49-F238E27FC236}">
                    <a16:creationId xmlns:a16="http://schemas.microsoft.com/office/drawing/2014/main" id="{5A67351A-E260-DAD9-FAE8-D6EFB9ABC84E}"/>
                  </a:ext>
                </a:extLst>
              </p:cNvPr>
              <p:cNvPicPr preferRelativeResize="0"/>
              <p:nvPr/>
            </p:nvPicPr>
            <p:blipFill rotWithShape="1">
              <a:blip r:embed="rId5">
                <a:alphaModFix/>
              </a:blip>
              <a:srcRect l="2131" t="2406" r="3117" b="19456"/>
              <a:stretch/>
            </p:blipFill>
            <p:spPr>
              <a:xfrm>
                <a:off x="5669578" y="1978685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sp>
            <p:nvSpPr>
              <p:cNvPr id="29" name="Left Brace 28">
                <a:extLst>
                  <a:ext uri="{FF2B5EF4-FFF2-40B4-BE49-F238E27FC236}">
                    <a16:creationId xmlns:a16="http://schemas.microsoft.com/office/drawing/2014/main" id="{A361B755-D657-2DD4-1792-8D84AF2F86B7}"/>
                  </a:ext>
                </a:extLst>
              </p:cNvPr>
              <p:cNvSpPr/>
              <p:nvPr/>
            </p:nvSpPr>
            <p:spPr>
              <a:xfrm rot="16200000">
                <a:off x="6113971" y="2718484"/>
                <a:ext cx="176424" cy="1728408"/>
              </a:xfrm>
              <a:prstGeom prst="leftBrace">
                <a:avLst>
                  <a:gd name="adj1" fmla="val 83693"/>
                  <a:gd name="adj2" fmla="val 50000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latin typeface="Aptos" panose="020B0004020202020204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531EA2B-F8F0-73CD-9E71-E49D9F2E2001}"/>
                  </a:ext>
                </a:extLst>
              </p:cNvPr>
              <p:cNvSpPr txBox="1"/>
              <p:nvPr/>
            </p:nvSpPr>
            <p:spPr>
              <a:xfrm>
                <a:off x="5337979" y="3645396"/>
                <a:ext cx="1728407" cy="288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50" dirty="0">
                    <a:latin typeface="Aptos" panose="020B0004020202020204" pitchFamily="34" charset="0"/>
                  </a:rPr>
                  <a:t>Output Video Noise Prediction </a:t>
                </a:r>
              </a:p>
              <a:p>
                <a:pPr algn="ctr"/>
                <a:r>
                  <a:rPr lang="en-US" sz="1050" dirty="0">
                    <a:latin typeface="Aptos" panose="020B0004020202020204" pitchFamily="34" charset="0"/>
                  </a:rPr>
                  <a:t>Tokens</a:t>
                </a:r>
              </a:p>
            </p:txBody>
          </p:sp>
          <p:pic>
            <p:nvPicPr>
              <p:cNvPr id="31" name="Google Shape;174;p14">
                <a:extLst>
                  <a:ext uri="{FF2B5EF4-FFF2-40B4-BE49-F238E27FC236}">
                    <a16:creationId xmlns:a16="http://schemas.microsoft.com/office/drawing/2014/main" id="{5AC18E91-078D-CD47-6663-C790F05A5BCC}"/>
                  </a:ext>
                </a:extLst>
              </p:cNvPr>
              <p:cNvPicPr preferRelativeResize="0"/>
              <p:nvPr/>
            </p:nvPicPr>
            <p:blipFill>
              <a:blip r:embed="rId2"/>
              <a:srcRect l="19299" r="19299"/>
              <a:stretch/>
            </p:blipFill>
            <p:spPr>
              <a:xfrm>
                <a:off x="6914166" y="1620126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32" name="Google Shape;174;p14">
                <a:extLst>
                  <a:ext uri="{FF2B5EF4-FFF2-40B4-BE49-F238E27FC236}">
                    <a16:creationId xmlns:a16="http://schemas.microsoft.com/office/drawing/2014/main" id="{63F53F7E-F2AF-5C6A-2B32-48CACC6A27CC}"/>
                  </a:ext>
                </a:extLst>
              </p:cNvPr>
              <p:cNvPicPr preferRelativeResize="0"/>
              <p:nvPr/>
            </p:nvPicPr>
            <p:blipFill>
              <a:blip r:embed="rId3"/>
              <a:srcRect l="19299" r="19299"/>
              <a:stretch/>
            </p:blipFill>
            <p:spPr>
              <a:xfrm>
                <a:off x="7066386" y="1791872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33" name="Google Shape;174;p14">
                <a:extLst>
                  <a:ext uri="{FF2B5EF4-FFF2-40B4-BE49-F238E27FC236}">
                    <a16:creationId xmlns:a16="http://schemas.microsoft.com/office/drawing/2014/main" id="{4D39C9A2-1140-CC00-9B86-7CCE54176FDC}"/>
                  </a:ext>
                </a:extLst>
              </p:cNvPr>
              <p:cNvPicPr preferRelativeResize="0"/>
              <p:nvPr/>
            </p:nvPicPr>
            <p:blipFill>
              <a:blip r:embed="rId4"/>
              <a:srcRect l="19299" r="19299"/>
              <a:stretch/>
            </p:blipFill>
            <p:spPr>
              <a:xfrm>
                <a:off x="7243492" y="1978684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34" name="Google Shape;177;p14">
                <a:extLst>
                  <a:ext uri="{FF2B5EF4-FFF2-40B4-BE49-F238E27FC236}">
                    <a16:creationId xmlns:a16="http://schemas.microsoft.com/office/drawing/2014/main" id="{D007818A-DC99-EFF6-BB68-2448E481E740}"/>
                  </a:ext>
                </a:extLst>
              </p:cNvPr>
              <p:cNvPicPr preferRelativeResize="0"/>
              <p:nvPr/>
            </p:nvPicPr>
            <p:blipFill>
              <a:blip r:embed="rId6"/>
              <a:srcRect l="29835" t="4468" r="36743" b="41099"/>
              <a:stretch>
                <a:fillRect/>
              </a:stretch>
            </p:blipFill>
            <p:spPr>
              <a:xfrm>
                <a:off x="6507370" y="1621800"/>
                <a:ext cx="403724" cy="379487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35" name="Google Shape;177;p14">
                <a:extLst>
                  <a:ext uri="{FF2B5EF4-FFF2-40B4-BE49-F238E27FC236}">
                    <a16:creationId xmlns:a16="http://schemas.microsoft.com/office/drawing/2014/main" id="{E692574C-0CB2-41AA-EF4B-FAAD9DDA9874}"/>
                  </a:ext>
                </a:extLst>
              </p:cNvPr>
              <p:cNvPicPr preferRelativeResize="0"/>
              <p:nvPr/>
            </p:nvPicPr>
            <p:blipFill>
              <a:blip r:embed="rId6"/>
              <a:srcRect l="23103" t="479" r="29215" b="21865"/>
              <a:stretch>
                <a:fillRect/>
              </a:stretch>
            </p:blipFill>
            <p:spPr>
              <a:xfrm>
                <a:off x="6666296" y="1785044"/>
                <a:ext cx="403726" cy="379488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36" name="Google Shape;177;p14">
                <a:extLst>
                  <a:ext uri="{FF2B5EF4-FFF2-40B4-BE49-F238E27FC236}">
                    <a16:creationId xmlns:a16="http://schemas.microsoft.com/office/drawing/2014/main" id="{687EE5FE-BF09-6F6D-4487-373335951C52}"/>
                  </a:ext>
                </a:extLst>
              </p:cNvPr>
              <p:cNvPicPr preferRelativeResize="0"/>
              <p:nvPr/>
            </p:nvPicPr>
            <p:blipFill>
              <a:blip r:embed="rId6"/>
              <a:srcRect l="19299" r="19299"/>
              <a:stretch/>
            </p:blipFill>
            <p:spPr>
              <a:xfrm>
                <a:off x="6843141" y="1987311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sp>
            <p:nvSpPr>
              <p:cNvPr id="37" name="Google Shape;158;p14">
                <a:extLst>
                  <a:ext uri="{FF2B5EF4-FFF2-40B4-BE49-F238E27FC236}">
                    <a16:creationId xmlns:a16="http://schemas.microsoft.com/office/drawing/2014/main" id="{CB1283FA-E7C9-9DF1-216A-0240D3F089A4}"/>
                  </a:ext>
                </a:extLst>
              </p:cNvPr>
              <p:cNvSpPr/>
              <p:nvPr/>
            </p:nvSpPr>
            <p:spPr>
              <a:xfrm>
                <a:off x="8098020" y="1620126"/>
                <a:ext cx="404789" cy="383296"/>
              </a:xfrm>
              <a:prstGeom prst="rect">
                <a:avLst/>
              </a:prstGeom>
              <a:solidFill>
                <a:schemeClr val="lt1"/>
              </a:solidFill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35725" tIns="35725" rIns="35725" bIns="35725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38" name="Google Shape;158;p14">
                <a:extLst>
                  <a:ext uri="{FF2B5EF4-FFF2-40B4-BE49-F238E27FC236}">
                    <a16:creationId xmlns:a16="http://schemas.microsoft.com/office/drawing/2014/main" id="{08DEE9CE-36E1-35D8-6679-AA023B774E88}"/>
                  </a:ext>
                </a:extLst>
              </p:cNvPr>
              <p:cNvSpPr/>
              <p:nvPr/>
            </p:nvSpPr>
            <p:spPr>
              <a:xfrm>
                <a:off x="8257634" y="1787314"/>
                <a:ext cx="404789" cy="383296"/>
              </a:xfrm>
              <a:prstGeom prst="rect">
                <a:avLst/>
              </a:prstGeom>
              <a:solidFill>
                <a:schemeClr val="lt1"/>
              </a:solidFill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35725" tIns="35725" rIns="35725" bIns="35725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39" name="Google Shape;158;p14">
                <a:extLst>
                  <a:ext uri="{FF2B5EF4-FFF2-40B4-BE49-F238E27FC236}">
                    <a16:creationId xmlns:a16="http://schemas.microsoft.com/office/drawing/2014/main" id="{8CB35320-1987-2BDD-A82E-84B40220459A}"/>
                  </a:ext>
                </a:extLst>
              </p:cNvPr>
              <p:cNvSpPr/>
              <p:nvPr/>
            </p:nvSpPr>
            <p:spPr>
              <a:xfrm>
                <a:off x="8439158" y="1970416"/>
                <a:ext cx="404789" cy="383296"/>
              </a:xfrm>
              <a:prstGeom prst="rect">
                <a:avLst/>
              </a:prstGeom>
              <a:solidFill>
                <a:schemeClr val="lt1"/>
              </a:solidFill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35725" tIns="35725" rIns="35725" bIns="35725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40" name="Google Shape;158;p14">
                <a:extLst>
                  <a:ext uri="{FF2B5EF4-FFF2-40B4-BE49-F238E27FC236}">
                    <a16:creationId xmlns:a16="http://schemas.microsoft.com/office/drawing/2014/main" id="{EC49DDAD-D816-FCA2-04A3-261F97447EF1}"/>
                  </a:ext>
                </a:extLst>
              </p:cNvPr>
              <p:cNvSpPr/>
              <p:nvPr/>
            </p:nvSpPr>
            <p:spPr>
              <a:xfrm>
                <a:off x="7699439" y="1618728"/>
                <a:ext cx="404789" cy="383296"/>
              </a:xfrm>
              <a:prstGeom prst="rect">
                <a:avLst/>
              </a:prstGeom>
              <a:solidFill>
                <a:schemeClr val="bg1"/>
              </a:solidFill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35725" tIns="35725" rIns="35725" bIns="35725" anchor="ctr" anchorCtr="0">
                <a:noAutofit/>
              </a:bodyPr>
              <a:lstStyle/>
              <a:p>
                <a:pPr algn="ctr"/>
                <a:endParaRPr sz="600">
                  <a:solidFill>
                    <a:schemeClr val="tx1"/>
                  </a:solidFill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41" name="Google Shape;158;p14">
                <a:extLst>
                  <a:ext uri="{FF2B5EF4-FFF2-40B4-BE49-F238E27FC236}">
                    <a16:creationId xmlns:a16="http://schemas.microsoft.com/office/drawing/2014/main" id="{C52A07AA-F64F-3C57-F2F7-02C26725C0D2}"/>
                  </a:ext>
                </a:extLst>
              </p:cNvPr>
              <p:cNvSpPr/>
              <p:nvPr/>
            </p:nvSpPr>
            <p:spPr>
              <a:xfrm>
                <a:off x="7853724" y="1789361"/>
                <a:ext cx="404789" cy="383296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35725" tIns="35725" rIns="35725" bIns="35725" anchor="ctr" anchorCtr="0">
                <a:noAutofit/>
              </a:bodyPr>
              <a:lstStyle/>
              <a:p>
                <a:pPr algn="ctr"/>
                <a:endParaRPr sz="600">
                  <a:solidFill>
                    <a:schemeClr val="tx1"/>
                  </a:solidFill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42" name="Google Shape;158;p14">
                <a:extLst>
                  <a:ext uri="{FF2B5EF4-FFF2-40B4-BE49-F238E27FC236}">
                    <a16:creationId xmlns:a16="http://schemas.microsoft.com/office/drawing/2014/main" id="{F3A7D7BF-8311-71F6-E68A-3DEE84288CE4}"/>
                  </a:ext>
                </a:extLst>
              </p:cNvPr>
              <p:cNvSpPr/>
              <p:nvPr/>
            </p:nvSpPr>
            <p:spPr>
              <a:xfrm>
                <a:off x="8034390" y="1970723"/>
                <a:ext cx="404789" cy="383296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35725" tIns="35725" rIns="35725" bIns="35725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43" name="Google Shape;154;p14">
                <a:extLst>
                  <a:ext uri="{FF2B5EF4-FFF2-40B4-BE49-F238E27FC236}">
                    <a16:creationId xmlns:a16="http://schemas.microsoft.com/office/drawing/2014/main" id="{D1F42F95-96DF-F24A-6E85-3C8DBDC2AFB4}"/>
                  </a:ext>
                </a:extLst>
              </p:cNvPr>
              <p:cNvSpPr txBox="1"/>
              <p:nvPr/>
            </p:nvSpPr>
            <p:spPr>
              <a:xfrm>
                <a:off x="5337979" y="1410808"/>
                <a:ext cx="401453" cy="1990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25" tIns="35725" rIns="35725" bIns="35725" anchor="t" anchorCtr="0">
                <a:noAutofit/>
              </a:bodyPr>
              <a:lstStyle/>
              <a:p>
                <a:pPr algn="ctr"/>
                <a:r>
                  <a:rPr lang="en" sz="80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Noisy </a:t>
                </a:r>
              </a:p>
              <a:p>
                <a:pPr algn="ctr"/>
                <a:r>
                  <a:rPr lang="en" sz="800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Latents</a:t>
                </a:r>
                <a:endParaRPr sz="800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44" name="Left Brace 43">
                <a:extLst>
                  <a:ext uri="{FF2B5EF4-FFF2-40B4-BE49-F238E27FC236}">
                    <a16:creationId xmlns:a16="http://schemas.microsoft.com/office/drawing/2014/main" id="{86FF2E3E-395B-5BAB-6AF9-1818AC7D8135}"/>
                  </a:ext>
                </a:extLst>
              </p:cNvPr>
              <p:cNvSpPr/>
              <p:nvPr/>
            </p:nvSpPr>
            <p:spPr>
              <a:xfrm rot="5400000">
                <a:off x="5654090" y="922465"/>
                <a:ext cx="176424" cy="794017"/>
              </a:xfrm>
              <a:prstGeom prst="leftBrace">
                <a:avLst>
                  <a:gd name="adj1" fmla="val 83693"/>
                  <a:gd name="adj2" fmla="val 50000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Aptos" panose="020B0004020202020204" pitchFamily="34" charset="0"/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961D15F-ACDB-92F4-C4E8-BF3557F31EE6}"/>
                  </a:ext>
                </a:extLst>
              </p:cNvPr>
              <p:cNvSpPr txBox="1"/>
              <p:nvPr/>
            </p:nvSpPr>
            <p:spPr>
              <a:xfrm>
                <a:off x="5351677" y="914732"/>
                <a:ext cx="794948" cy="3531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00" b="1" dirty="0">
                    <a:latin typeface="Aptos" panose="020B0004020202020204" pitchFamily="34" charset="0"/>
                  </a:rPr>
                  <a:t>Frame Width-Wise </a:t>
                </a:r>
              </a:p>
              <a:p>
                <a:pPr algn="ctr"/>
                <a:r>
                  <a:rPr lang="en-US" sz="900" b="1" dirty="0">
                    <a:latin typeface="Aptos" panose="020B0004020202020204" pitchFamily="34" charset="0"/>
                  </a:rPr>
                  <a:t>Latent </a:t>
                </a:r>
                <a:r>
                  <a:rPr lang="en-US" sz="900" b="1" dirty="0" err="1">
                    <a:latin typeface="Aptos" panose="020B0004020202020204" pitchFamily="34" charset="0"/>
                  </a:rPr>
                  <a:t>Concat</a:t>
                </a:r>
                <a:endParaRPr lang="en-US" sz="900" b="1" dirty="0">
                  <a:latin typeface="Aptos" panose="020B0004020202020204" pitchFamily="34" charset="0"/>
                </a:endParaRPr>
              </a:p>
            </p:txBody>
          </p:sp>
          <p:sp>
            <p:nvSpPr>
              <p:cNvPr id="46" name="Google Shape;154;p14">
                <a:extLst>
                  <a:ext uri="{FF2B5EF4-FFF2-40B4-BE49-F238E27FC236}">
                    <a16:creationId xmlns:a16="http://schemas.microsoft.com/office/drawing/2014/main" id="{9EF5E1A9-C839-AD92-FBE4-5E635F67892C}"/>
                  </a:ext>
                </a:extLst>
              </p:cNvPr>
              <p:cNvSpPr txBox="1"/>
              <p:nvPr/>
            </p:nvSpPr>
            <p:spPr>
              <a:xfrm>
                <a:off x="5740605" y="1406044"/>
                <a:ext cx="398707" cy="1990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25" tIns="35725" rIns="35725" bIns="35725" anchor="t" anchorCtr="0">
                <a:noAutofit/>
              </a:bodyPr>
              <a:lstStyle/>
              <a:p>
                <a:pPr algn="ctr"/>
                <a:r>
                  <a:rPr lang="en" sz="800" b="1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Ref Video </a:t>
                </a:r>
                <a:r>
                  <a:rPr lang="en" sz="800" b="1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Latents</a:t>
                </a:r>
                <a:endParaRPr sz="800" b="1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17A3E7C-F558-82D8-AF26-37BDBE361DF5}"/>
                  </a:ext>
                </a:extLst>
              </p:cNvPr>
              <p:cNvSpPr txBox="1"/>
              <p:nvPr/>
            </p:nvSpPr>
            <p:spPr>
              <a:xfrm>
                <a:off x="6430803" y="912470"/>
                <a:ext cx="960582" cy="3531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00" b="1" dirty="0">
                    <a:latin typeface="Aptos" panose="020B0004020202020204" pitchFamily="34" charset="0"/>
                  </a:rPr>
                  <a:t>Frame Width-Wise </a:t>
                </a:r>
              </a:p>
              <a:p>
                <a:pPr algn="ctr"/>
                <a:r>
                  <a:rPr lang="en-US" sz="900" b="1" dirty="0">
                    <a:latin typeface="Aptos" panose="020B0004020202020204" pitchFamily="34" charset="0"/>
                  </a:rPr>
                  <a:t>Conditioning Latent </a:t>
                </a:r>
                <a:r>
                  <a:rPr lang="en-US" sz="900" b="1" dirty="0" err="1">
                    <a:latin typeface="Aptos" panose="020B0004020202020204" pitchFamily="34" charset="0"/>
                  </a:rPr>
                  <a:t>Concat</a:t>
                </a:r>
                <a:endParaRPr lang="en-US" sz="900" b="1" dirty="0">
                  <a:latin typeface="Aptos" panose="020B0004020202020204" pitchFamily="34" charset="0"/>
                </a:endParaRPr>
              </a:p>
            </p:txBody>
          </p:sp>
          <p:sp>
            <p:nvSpPr>
              <p:cNvPr id="48" name="Left Brace 47">
                <a:extLst>
                  <a:ext uri="{FF2B5EF4-FFF2-40B4-BE49-F238E27FC236}">
                    <a16:creationId xmlns:a16="http://schemas.microsoft.com/office/drawing/2014/main" id="{9B6A2B81-AA8E-7AF3-0640-30A4D3AE2893}"/>
                  </a:ext>
                </a:extLst>
              </p:cNvPr>
              <p:cNvSpPr/>
              <p:nvPr/>
            </p:nvSpPr>
            <p:spPr>
              <a:xfrm rot="5400000">
                <a:off x="6824579" y="922466"/>
                <a:ext cx="176424" cy="794018"/>
              </a:xfrm>
              <a:prstGeom prst="leftBrace">
                <a:avLst>
                  <a:gd name="adj1" fmla="val 83693"/>
                  <a:gd name="adj2" fmla="val 50000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Aptos" panose="020B0004020202020204" pitchFamily="34" charset="0"/>
                </a:endParaRPr>
              </a:p>
            </p:txBody>
          </p:sp>
          <p:sp>
            <p:nvSpPr>
              <p:cNvPr id="49" name="Google Shape;154;p14">
                <a:extLst>
                  <a:ext uri="{FF2B5EF4-FFF2-40B4-BE49-F238E27FC236}">
                    <a16:creationId xmlns:a16="http://schemas.microsoft.com/office/drawing/2014/main" id="{281E7597-A78C-CB61-23D3-202E9CBD9DDA}"/>
                  </a:ext>
                </a:extLst>
              </p:cNvPr>
              <p:cNvSpPr txBox="1"/>
              <p:nvPr/>
            </p:nvSpPr>
            <p:spPr>
              <a:xfrm>
                <a:off x="6911094" y="1406045"/>
                <a:ext cx="398707" cy="1990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25" tIns="35725" rIns="35725" bIns="35725" anchor="t" anchorCtr="0">
                <a:noAutofit/>
              </a:bodyPr>
              <a:lstStyle/>
              <a:p>
                <a:pPr algn="ctr"/>
                <a:r>
                  <a:rPr lang="en" sz="800" b="1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Ref Video </a:t>
                </a:r>
                <a:r>
                  <a:rPr lang="en" sz="800" b="1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Latents</a:t>
                </a:r>
                <a:endParaRPr sz="800" b="1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50" name="Google Shape;154;p14">
                <a:extLst>
                  <a:ext uri="{FF2B5EF4-FFF2-40B4-BE49-F238E27FC236}">
                    <a16:creationId xmlns:a16="http://schemas.microsoft.com/office/drawing/2014/main" id="{A52FFC42-CC52-D7F2-5425-551BDCCAA471}"/>
                  </a:ext>
                </a:extLst>
              </p:cNvPr>
              <p:cNvSpPr txBox="1"/>
              <p:nvPr/>
            </p:nvSpPr>
            <p:spPr>
              <a:xfrm>
                <a:off x="7654733" y="1349661"/>
                <a:ext cx="490766" cy="1990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25" tIns="35725" rIns="35725" bIns="35725" anchor="t" anchorCtr="0">
                <a:noAutofit/>
              </a:bodyPr>
              <a:lstStyle/>
              <a:p>
                <a:pPr algn="ctr"/>
                <a:r>
                  <a:rPr lang="en" sz="800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Latents</a:t>
                </a:r>
                <a:r>
                  <a:rPr lang="en" sz="80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 Conditioning Mask</a:t>
                </a:r>
                <a:endParaRPr sz="800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7A601CEF-FA5A-BB1D-099A-CDE5C426C075}"/>
                  </a:ext>
                </a:extLst>
              </p:cNvPr>
              <p:cNvSpPr txBox="1"/>
              <p:nvPr/>
            </p:nvSpPr>
            <p:spPr>
              <a:xfrm>
                <a:off x="7708795" y="924398"/>
                <a:ext cx="794949" cy="3531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00" b="1" dirty="0">
                    <a:latin typeface="Aptos" panose="020B0004020202020204" pitchFamily="34" charset="0"/>
                  </a:rPr>
                  <a:t>Frame Width-Wise </a:t>
                </a:r>
              </a:p>
              <a:p>
                <a:pPr algn="ctr"/>
                <a:r>
                  <a:rPr lang="en-US" sz="900" b="1" dirty="0">
                    <a:latin typeface="Aptos" panose="020B0004020202020204" pitchFamily="34" charset="0"/>
                  </a:rPr>
                  <a:t>Mask </a:t>
                </a:r>
                <a:r>
                  <a:rPr lang="en-US" sz="900" b="1" dirty="0" err="1">
                    <a:latin typeface="Aptos" panose="020B0004020202020204" pitchFamily="34" charset="0"/>
                  </a:rPr>
                  <a:t>Concat</a:t>
                </a:r>
                <a:endParaRPr lang="en-US" sz="900" b="1" dirty="0">
                  <a:latin typeface="Aptos" panose="020B0004020202020204" pitchFamily="34" charset="0"/>
                </a:endParaRPr>
              </a:p>
            </p:txBody>
          </p:sp>
          <p:sp>
            <p:nvSpPr>
              <p:cNvPr id="52" name="Left Brace 51">
                <a:extLst>
                  <a:ext uri="{FF2B5EF4-FFF2-40B4-BE49-F238E27FC236}">
                    <a16:creationId xmlns:a16="http://schemas.microsoft.com/office/drawing/2014/main" id="{F1EEC1D7-50D3-C5C0-ACD1-429A12F4A05F}"/>
                  </a:ext>
                </a:extLst>
              </p:cNvPr>
              <p:cNvSpPr/>
              <p:nvPr/>
            </p:nvSpPr>
            <p:spPr>
              <a:xfrm rot="5400000">
                <a:off x="8017593" y="933853"/>
                <a:ext cx="176424" cy="794018"/>
              </a:xfrm>
              <a:prstGeom prst="leftBrace">
                <a:avLst>
                  <a:gd name="adj1" fmla="val 83693"/>
                  <a:gd name="adj2" fmla="val 50000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Aptos" panose="020B0004020202020204" pitchFamily="34" charset="0"/>
                </a:endParaRPr>
              </a:p>
            </p:txBody>
          </p:sp>
          <p:sp>
            <p:nvSpPr>
              <p:cNvPr id="53" name="Google Shape;154;p14">
                <a:extLst>
                  <a:ext uri="{FF2B5EF4-FFF2-40B4-BE49-F238E27FC236}">
                    <a16:creationId xmlns:a16="http://schemas.microsoft.com/office/drawing/2014/main" id="{A1719C14-4EEF-4813-A223-A3A342030C19}"/>
                  </a:ext>
                </a:extLst>
              </p:cNvPr>
              <p:cNvSpPr txBox="1"/>
              <p:nvPr/>
            </p:nvSpPr>
            <p:spPr>
              <a:xfrm>
                <a:off x="8105805" y="1356813"/>
                <a:ext cx="398707" cy="1990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25" tIns="35725" rIns="35725" bIns="35725" anchor="t" anchorCtr="0">
                <a:noAutofit/>
              </a:bodyPr>
              <a:lstStyle/>
              <a:p>
                <a:pPr algn="ctr"/>
                <a:r>
                  <a:rPr lang="en" sz="80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Ref </a:t>
                </a:r>
                <a:r>
                  <a:rPr lang="en" sz="800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Latents</a:t>
                </a:r>
                <a:r>
                  <a:rPr lang="en" sz="80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 Mask</a:t>
                </a:r>
                <a:endParaRPr sz="800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54" name="Google Shape;76;p14">
                <a:extLst>
                  <a:ext uri="{FF2B5EF4-FFF2-40B4-BE49-F238E27FC236}">
                    <a16:creationId xmlns:a16="http://schemas.microsoft.com/office/drawing/2014/main" id="{FD2FCEAA-83FF-1EB3-7826-09B538A4C2D9}"/>
                  </a:ext>
                </a:extLst>
              </p:cNvPr>
              <p:cNvSpPr/>
              <p:nvPr/>
            </p:nvSpPr>
            <p:spPr>
              <a:xfrm>
                <a:off x="5338149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55" name="Google Shape;76;p14">
                <a:extLst>
                  <a:ext uri="{FF2B5EF4-FFF2-40B4-BE49-F238E27FC236}">
                    <a16:creationId xmlns:a16="http://schemas.microsoft.com/office/drawing/2014/main" id="{58252E2F-E898-D4B4-003D-EB0553E50739}"/>
                  </a:ext>
                </a:extLst>
              </p:cNvPr>
              <p:cNvSpPr/>
              <p:nvPr/>
            </p:nvSpPr>
            <p:spPr>
              <a:xfrm>
                <a:off x="5473802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56" name="Google Shape;76;p14">
                <a:extLst>
                  <a:ext uri="{FF2B5EF4-FFF2-40B4-BE49-F238E27FC236}">
                    <a16:creationId xmlns:a16="http://schemas.microsoft.com/office/drawing/2014/main" id="{995E55CC-46BC-E99F-E1C5-8018D98AE310}"/>
                  </a:ext>
                </a:extLst>
              </p:cNvPr>
              <p:cNvSpPr/>
              <p:nvPr/>
            </p:nvSpPr>
            <p:spPr>
              <a:xfrm>
                <a:off x="5609455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57" name="Google Shape;76;p14">
                <a:extLst>
                  <a:ext uri="{FF2B5EF4-FFF2-40B4-BE49-F238E27FC236}">
                    <a16:creationId xmlns:a16="http://schemas.microsoft.com/office/drawing/2014/main" id="{4BA5A863-77C8-508F-9968-E55CD1916ED4}"/>
                  </a:ext>
                </a:extLst>
              </p:cNvPr>
              <p:cNvSpPr/>
              <p:nvPr/>
            </p:nvSpPr>
            <p:spPr>
              <a:xfrm>
                <a:off x="5745108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58" name="Google Shape;76;p14">
                <a:extLst>
                  <a:ext uri="{FF2B5EF4-FFF2-40B4-BE49-F238E27FC236}">
                    <a16:creationId xmlns:a16="http://schemas.microsoft.com/office/drawing/2014/main" id="{2752B944-E807-DF95-BB5F-5A8FAFD4D31B}"/>
                  </a:ext>
                </a:extLst>
              </p:cNvPr>
              <p:cNvSpPr/>
              <p:nvPr/>
            </p:nvSpPr>
            <p:spPr>
              <a:xfrm>
                <a:off x="5880760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59" name="Google Shape;76;p14">
                <a:extLst>
                  <a:ext uri="{FF2B5EF4-FFF2-40B4-BE49-F238E27FC236}">
                    <a16:creationId xmlns:a16="http://schemas.microsoft.com/office/drawing/2014/main" id="{6F6B6443-B0E6-41A1-3E0C-87AAA1CAE9BF}"/>
                  </a:ext>
                </a:extLst>
              </p:cNvPr>
              <p:cNvSpPr/>
              <p:nvPr/>
            </p:nvSpPr>
            <p:spPr>
              <a:xfrm>
                <a:off x="6016413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0" name="Google Shape;76;p14">
                <a:extLst>
                  <a:ext uri="{FF2B5EF4-FFF2-40B4-BE49-F238E27FC236}">
                    <a16:creationId xmlns:a16="http://schemas.microsoft.com/office/drawing/2014/main" id="{BBB052F7-66E1-37B4-00C8-F626193AD44B}"/>
                  </a:ext>
                </a:extLst>
              </p:cNvPr>
              <p:cNvSpPr/>
              <p:nvPr/>
            </p:nvSpPr>
            <p:spPr>
              <a:xfrm>
                <a:off x="6152066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1" name="Google Shape;76;p14">
                <a:extLst>
                  <a:ext uri="{FF2B5EF4-FFF2-40B4-BE49-F238E27FC236}">
                    <a16:creationId xmlns:a16="http://schemas.microsoft.com/office/drawing/2014/main" id="{ADEB73B3-6319-9431-589A-D4AA6174BEAD}"/>
                  </a:ext>
                </a:extLst>
              </p:cNvPr>
              <p:cNvSpPr/>
              <p:nvPr/>
            </p:nvSpPr>
            <p:spPr>
              <a:xfrm>
                <a:off x="6287719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2" name="Google Shape;76;p14">
                <a:extLst>
                  <a:ext uri="{FF2B5EF4-FFF2-40B4-BE49-F238E27FC236}">
                    <a16:creationId xmlns:a16="http://schemas.microsoft.com/office/drawing/2014/main" id="{F7B6A34D-6C85-1382-C858-4B05F132F618}"/>
                  </a:ext>
                </a:extLst>
              </p:cNvPr>
              <p:cNvSpPr/>
              <p:nvPr/>
            </p:nvSpPr>
            <p:spPr>
              <a:xfrm>
                <a:off x="6423372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3" name="Google Shape;76;p14">
                <a:extLst>
                  <a:ext uri="{FF2B5EF4-FFF2-40B4-BE49-F238E27FC236}">
                    <a16:creationId xmlns:a16="http://schemas.microsoft.com/office/drawing/2014/main" id="{DDD0B5A4-EAE7-48CB-825A-BD7BE4810BDE}"/>
                  </a:ext>
                </a:extLst>
              </p:cNvPr>
              <p:cNvSpPr/>
              <p:nvPr/>
            </p:nvSpPr>
            <p:spPr>
              <a:xfrm>
                <a:off x="6559025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4" name="Google Shape;76;p14">
                <a:extLst>
                  <a:ext uri="{FF2B5EF4-FFF2-40B4-BE49-F238E27FC236}">
                    <a16:creationId xmlns:a16="http://schemas.microsoft.com/office/drawing/2014/main" id="{689B13B3-4F95-8BEC-153F-26C155A12B36}"/>
                  </a:ext>
                </a:extLst>
              </p:cNvPr>
              <p:cNvSpPr/>
              <p:nvPr/>
            </p:nvSpPr>
            <p:spPr>
              <a:xfrm>
                <a:off x="6694677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5" name="Google Shape;76;p14">
                <a:extLst>
                  <a:ext uri="{FF2B5EF4-FFF2-40B4-BE49-F238E27FC236}">
                    <a16:creationId xmlns:a16="http://schemas.microsoft.com/office/drawing/2014/main" id="{A86AA6AE-8E66-797C-85E5-426A57842AB7}"/>
                  </a:ext>
                </a:extLst>
              </p:cNvPr>
              <p:cNvSpPr/>
              <p:nvPr/>
            </p:nvSpPr>
            <p:spPr>
              <a:xfrm>
                <a:off x="6830330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6" name="Google Shape;76;p14">
                <a:extLst>
                  <a:ext uri="{FF2B5EF4-FFF2-40B4-BE49-F238E27FC236}">
                    <a16:creationId xmlns:a16="http://schemas.microsoft.com/office/drawing/2014/main" id="{D8268530-4E56-BDE6-CF5C-77AD538A5536}"/>
                  </a:ext>
                </a:extLst>
              </p:cNvPr>
              <p:cNvSpPr/>
              <p:nvPr/>
            </p:nvSpPr>
            <p:spPr>
              <a:xfrm>
                <a:off x="6965983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7" name="Google Shape;76;p14">
                <a:extLst>
                  <a:ext uri="{FF2B5EF4-FFF2-40B4-BE49-F238E27FC236}">
                    <a16:creationId xmlns:a16="http://schemas.microsoft.com/office/drawing/2014/main" id="{BA3DAC32-198D-0E27-491B-179AAA28868B}"/>
                  </a:ext>
                </a:extLst>
              </p:cNvPr>
              <p:cNvSpPr/>
              <p:nvPr/>
            </p:nvSpPr>
            <p:spPr>
              <a:xfrm>
                <a:off x="7101636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8" name="Google Shape;76;p14">
                <a:extLst>
                  <a:ext uri="{FF2B5EF4-FFF2-40B4-BE49-F238E27FC236}">
                    <a16:creationId xmlns:a16="http://schemas.microsoft.com/office/drawing/2014/main" id="{6C88F80B-03F9-A00C-29A3-F36B738CC74C}"/>
                  </a:ext>
                </a:extLst>
              </p:cNvPr>
              <p:cNvSpPr/>
              <p:nvPr/>
            </p:nvSpPr>
            <p:spPr>
              <a:xfrm>
                <a:off x="7237289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9" name="Google Shape;76;p14">
                <a:extLst>
                  <a:ext uri="{FF2B5EF4-FFF2-40B4-BE49-F238E27FC236}">
                    <a16:creationId xmlns:a16="http://schemas.microsoft.com/office/drawing/2014/main" id="{6A29C6EA-9A84-B49E-4096-E5843E4492D4}"/>
                  </a:ext>
                </a:extLst>
              </p:cNvPr>
              <p:cNvSpPr/>
              <p:nvPr/>
            </p:nvSpPr>
            <p:spPr>
              <a:xfrm>
                <a:off x="7372942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0" name="Google Shape;76;p14">
                <a:extLst>
                  <a:ext uri="{FF2B5EF4-FFF2-40B4-BE49-F238E27FC236}">
                    <a16:creationId xmlns:a16="http://schemas.microsoft.com/office/drawing/2014/main" id="{CD1CE75B-CE4C-D29F-28FB-ECCCCAC284B9}"/>
                  </a:ext>
                </a:extLst>
              </p:cNvPr>
              <p:cNvSpPr/>
              <p:nvPr/>
            </p:nvSpPr>
            <p:spPr>
              <a:xfrm>
                <a:off x="7508594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1" name="Google Shape;76;p14">
                <a:extLst>
                  <a:ext uri="{FF2B5EF4-FFF2-40B4-BE49-F238E27FC236}">
                    <a16:creationId xmlns:a16="http://schemas.microsoft.com/office/drawing/2014/main" id="{EB9335DE-A544-1E2B-F17E-62D5F0797A7D}"/>
                  </a:ext>
                </a:extLst>
              </p:cNvPr>
              <p:cNvSpPr/>
              <p:nvPr/>
            </p:nvSpPr>
            <p:spPr>
              <a:xfrm>
                <a:off x="7644247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2" name="Google Shape;76;p14">
                <a:extLst>
                  <a:ext uri="{FF2B5EF4-FFF2-40B4-BE49-F238E27FC236}">
                    <a16:creationId xmlns:a16="http://schemas.microsoft.com/office/drawing/2014/main" id="{ECBE0CE0-7237-C6B1-0BC6-960A6D124CF2}"/>
                  </a:ext>
                </a:extLst>
              </p:cNvPr>
              <p:cNvSpPr/>
              <p:nvPr/>
            </p:nvSpPr>
            <p:spPr>
              <a:xfrm>
                <a:off x="7779900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3" name="Google Shape;76;p14">
                <a:extLst>
                  <a:ext uri="{FF2B5EF4-FFF2-40B4-BE49-F238E27FC236}">
                    <a16:creationId xmlns:a16="http://schemas.microsoft.com/office/drawing/2014/main" id="{1B214C1E-9123-51BB-D8C7-BB356C18596F}"/>
                  </a:ext>
                </a:extLst>
              </p:cNvPr>
              <p:cNvSpPr/>
              <p:nvPr/>
            </p:nvSpPr>
            <p:spPr>
              <a:xfrm>
                <a:off x="7915553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4" name="Google Shape;76;p14">
                <a:extLst>
                  <a:ext uri="{FF2B5EF4-FFF2-40B4-BE49-F238E27FC236}">
                    <a16:creationId xmlns:a16="http://schemas.microsoft.com/office/drawing/2014/main" id="{775D0BF7-2ED5-F346-8F51-89D4793A1785}"/>
                  </a:ext>
                </a:extLst>
              </p:cNvPr>
              <p:cNvSpPr/>
              <p:nvPr/>
            </p:nvSpPr>
            <p:spPr>
              <a:xfrm>
                <a:off x="8051206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5" name="Google Shape;76;p14">
                <a:extLst>
                  <a:ext uri="{FF2B5EF4-FFF2-40B4-BE49-F238E27FC236}">
                    <a16:creationId xmlns:a16="http://schemas.microsoft.com/office/drawing/2014/main" id="{E0282FA7-DFFA-1783-CCC5-1F018B88539D}"/>
                  </a:ext>
                </a:extLst>
              </p:cNvPr>
              <p:cNvSpPr/>
              <p:nvPr/>
            </p:nvSpPr>
            <p:spPr>
              <a:xfrm>
                <a:off x="8186859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6" name="Google Shape;76;p14">
                <a:extLst>
                  <a:ext uri="{FF2B5EF4-FFF2-40B4-BE49-F238E27FC236}">
                    <a16:creationId xmlns:a16="http://schemas.microsoft.com/office/drawing/2014/main" id="{01A68F88-BE3D-5FFC-BD2E-B36300904E64}"/>
                  </a:ext>
                </a:extLst>
              </p:cNvPr>
              <p:cNvSpPr/>
              <p:nvPr/>
            </p:nvSpPr>
            <p:spPr>
              <a:xfrm>
                <a:off x="8322511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7" name="Google Shape;76;p14">
                <a:extLst>
                  <a:ext uri="{FF2B5EF4-FFF2-40B4-BE49-F238E27FC236}">
                    <a16:creationId xmlns:a16="http://schemas.microsoft.com/office/drawing/2014/main" id="{9B242BEE-9AB1-B944-CD44-67E6103FF396}"/>
                  </a:ext>
                </a:extLst>
              </p:cNvPr>
              <p:cNvSpPr/>
              <p:nvPr/>
            </p:nvSpPr>
            <p:spPr>
              <a:xfrm>
                <a:off x="8458164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8" name="Google Shape;76;p14">
                <a:extLst>
                  <a:ext uri="{FF2B5EF4-FFF2-40B4-BE49-F238E27FC236}">
                    <a16:creationId xmlns:a16="http://schemas.microsoft.com/office/drawing/2014/main" id="{6EB95B85-2C67-D86E-938E-F967971C70BE}"/>
                  </a:ext>
                </a:extLst>
              </p:cNvPr>
              <p:cNvSpPr/>
              <p:nvPr/>
            </p:nvSpPr>
            <p:spPr>
              <a:xfrm>
                <a:off x="8593817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9" name="Google Shape;76;p14">
                <a:extLst>
                  <a:ext uri="{FF2B5EF4-FFF2-40B4-BE49-F238E27FC236}">
                    <a16:creationId xmlns:a16="http://schemas.microsoft.com/office/drawing/2014/main" id="{ECDE4413-8628-9225-8F73-37F6A3AC4F08}"/>
                  </a:ext>
                </a:extLst>
              </p:cNvPr>
              <p:cNvSpPr/>
              <p:nvPr/>
            </p:nvSpPr>
            <p:spPr>
              <a:xfrm>
                <a:off x="8729464" y="2793974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0" name="Google Shape;76;p14">
                <a:extLst>
                  <a:ext uri="{FF2B5EF4-FFF2-40B4-BE49-F238E27FC236}">
                    <a16:creationId xmlns:a16="http://schemas.microsoft.com/office/drawing/2014/main" id="{9FDBE257-A18F-5A5C-EB28-983803691E82}"/>
                  </a:ext>
                </a:extLst>
              </p:cNvPr>
              <p:cNvSpPr/>
              <p:nvPr/>
            </p:nvSpPr>
            <p:spPr>
              <a:xfrm>
                <a:off x="5336578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1" name="Google Shape;76;p14">
                <a:extLst>
                  <a:ext uri="{FF2B5EF4-FFF2-40B4-BE49-F238E27FC236}">
                    <a16:creationId xmlns:a16="http://schemas.microsoft.com/office/drawing/2014/main" id="{C1FAD795-4D7B-3598-C313-70DA6EE2ACD5}"/>
                  </a:ext>
                </a:extLst>
              </p:cNvPr>
              <p:cNvSpPr/>
              <p:nvPr/>
            </p:nvSpPr>
            <p:spPr>
              <a:xfrm>
                <a:off x="5472231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2" name="Google Shape;76;p14">
                <a:extLst>
                  <a:ext uri="{FF2B5EF4-FFF2-40B4-BE49-F238E27FC236}">
                    <a16:creationId xmlns:a16="http://schemas.microsoft.com/office/drawing/2014/main" id="{1709D48C-779A-B425-1105-8D6227C08A71}"/>
                  </a:ext>
                </a:extLst>
              </p:cNvPr>
              <p:cNvSpPr/>
              <p:nvPr/>
            </p:nvSpPr>
            <p:spPr>
              <a:xfrm>
                <a:off x="5607884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3" name="Google Shape;76;p14">
                <a:extLst>
                  <a:ext uri="{FF2B5EF4-FFF2-40B4-BE49-F238E27FC236}">
                    <a16:creationId xmlns:a16="http://schemas.microsoft.com/office/drawing/2014/main" id="{F61373C4-9ACC-43D4-AF4D-05F00B33E4C4}"/>
                  </a:ext>
                </a:extLst>
              </p:cNvPr>
              <p:cNvSpPr/>
              <p:nvPr/>
            </p:nvSpPr>
            <p:spPr>
              <a:xfrm>
                <a:off x="5743537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4" name="Google Shape;76;p14">
                <a:extLst>
                  <a:ext uri="{FF2B5EF4-FFF2-40B4-BE49-F238E27FC236}">
                    <a16:creationId xmlns:a16="http://schemas.microsoft.com/office/drawing/2014/main" id="{E0BD84F5-2073-3C9B-B0E4-15882369522B}"/>
                  </a:ext>
                </a:extLst>
              </p:cNvPr>
              <p:cNvSpPr/>
              <p:nvPr/>
            </p:nvSpPr>
            <p:spPr>
              <a:xfrm>
                <a:off x="5879189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5" name="Google Shape;76;p14">
                <a:extLst>
                  <a:ext uri="{FF2B5EF4-FFF2-40B4-BE49-F238E27FC236}">
                    <a16:creationId xmlns:a16="http://schemas.microsoft.com/office/drawing/2014/main" id="{7BA56522-5E08-B1DC-9468-E44C23A28010}"/>
                  </a:ext>
                </a:extLst>
              </p:cNvPr>
              <p:cNvSpPr/>
              <p:nvPr/>
            </p:nvSpPr>
            <p:spPr>
              <a:xfrm>
                <a:off x="6014842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6" name="Google Shape;76;p14">
                <a:extLst>
                  <a:ext uri="{FF2B5EF4-FFF2-40B4-BE49-F238E27FC236}">
                    <a16:creationId xmlns:a16="http://schemas.microsoft.com/office/drawing/2014/main" id="{CC49EE6B-4665-FC82-D6AF-044391BD5C56}"/>
                  </a:ext>
                </a:extLst>
              </p:cNvPr>
              <p:cNvSpPr/>
              <p:nvPr/>
            </p:nvSpPr>
            <p:spPr>
              <a:xfrm>
                <a:off x="6150495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7" name="Google Shape;76;p14">
                <a:extLst>
                  <a:ext uri="{FF2B5EF4-FFF2-40B4-BE49-F238E27FC236}">
                    <a16:creationId xmlns:a16="http://schemas.microsoft.com/office/drawing/2014/main" id="{66EC2877-212A-75C1-CA7F-1DDEA2922201}"/>
                  </a:ext>
                </a:extLst>
              </p:cNvPr>
              <p:cNvSpPr/>
              <p:nvPr/>
            </p:nvSpPr>
            <p:spPr>
              <a:xfrm>
                <a:off x="6286148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8" name="Google Shape;76;p14">
                <a:extLst>
                  <a:ext uri="{FF2B5EF4-FFF2-40B4-BE49-F238E27FC236}">
                    <a16:creationId xmlns:a16="http://schemas.microsoft.com/office/drawing/2014/main" id="{10911136-1515-784C-DF5B-F1D1E7470C21}"/>
                  </a:ext>
                </a:extLst>
              </p:cNvPr>
              <p:cNvSpPr/>
              <p:nvPr/>
            </p:nvSpPr>
            <p:spPr>
              <a:xfrm>
                <a:off x="6421801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9" name="Google Shape;76;p14">
                <a:extLst>
                  <a:ext uri="{FF2B5EF4-FFF2-40B4-BE49-F238E27FC236}">
                    <a16:creationId xmlns:a16="http://schemas.microsoft.com/office/drawing/2014/main" id="{DE4AE1FC-2778-8E75-34F9-EF59D1622DFF}"/>
                  </a:ext>
                </a:extLst>
              </p:cNvPr>
              <p:cNvSpPr/>
              <p:nvPr/>
            </p:nvSpPr>
            <p:spPr>
              <a:xfrm>
                <a:off x="6557454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0" name="Google Shape;76;p14">
                <a:extLst>
                  <a:ext uri="{FF2B5EF4-FFF2-40B4-BE49-F238E27FC236}">
                    <a16:creationId xmlns:a16="http://schemas.microsoft.com/office/drawing/2014/main" id="{36D148B5-52F1-8628-6B10-F3162E31DA42}"/>
                  </a:ext>
                </a:extLst>
              </p:cNvPr>
              <p:cNvSpPr/>
              <p:nvPr/>
            </p:nvSpPr>
            <p:spPr>
              <a:xfrm>
                <a:off x="6693106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1" name="Google Shape;76;p14">
                <a:extLst>
                  <a:ext uri="{FF2B5EF4-FFF2-40B4-BE49-F238E27FC236}">
                    <a16:creationId xmlns:a16="http://schemas.microsoft.com/office/drawing/2014/main" id="{27713582-4ED9-6357-975A-91A63E6CB33F}"/>
                  </a:ext>
                </a:extLst>
              </p:cNvPr>
              <p:cNvSpPr/>
              <p:nvPr/>
            </p:nvSpPr>
            <p:spPr>
              <a:xfrm>
                <a:off x="6828759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2" name="Google Shape;76;p14">
                <a:extLst>
                  <a:ext uri="{FF2B5EF4-FFF2-40B4-BE49-F238E27FC236}">
                    <a16:creationId xmlns:a16="http://schemas.microsoft.com/office/drawing/2014/main" id="{B9A19AAC-CD72-548E-9ADF-4AD301A60528}"/>
                  </a:ext>
                </a:extLst>
              </p:cNvPr>
              <p:cNvSpPr/>
              <p:nvPr/>
            </p:nvSpPr>
            <p:spPr>
              <a:xfrm>
                <a:off x="6964412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3" name="Google Shape;76;p14">
                <a:extLst>
                  <a:ext uri="{FF2B5EF4-FFF2-40B4-BE49-F238E27FC236}">
                    <a16:creationId xmlns:a16="http://schemas.microsoft.com/office/drawing/2014/main" id="{C64588C4-9C60-727D-7432-EC2604FE997B}"/>
                  </a:ext>
                </a:extLst>
              </p:cNvPr>
              <p:cNvSpPr/>
              <p:nvPr/>
            </p:nvSpPr>
            <p:spPr>
              <a:xfrm>
                <a:off x="7100065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4" name="Google Shape;76;p14">
                <a:extLst>
                  <a:ext uri="{FF2B5EF4-FFF2-40B4-BE49-F238E27FC236}">
                    <a16:creationId xmlns:a16="http://schemas.microsoft.com/office/drawing/2014/main" id="{755FBF9D-EA58-19D5-14A4-A03539DE3D28}"/>
                  </a:ext>
                </a:extLst>
              </p:cNvPr>
              <p:cNvSpPr/>
              <p:nvPr/>
            </p:nvSpPr>
            <p:spPr>
              <a:xfrm>
                <a:off x="7235718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5" name="Google Shape;76;p14">
                <a:extLst>
                  <a:ext uri="{FF2B5EF4-FFF2-40B4-BE49-F238E27FC236}">
                    <a16:creationId xmlns:a16="http://schemas.microsoft.com/office/drawing/2014/main" id="{BA994D2F-37E1-555A-D2E4-DC9AF3CAA024}"/>
                  </a:ext>
                </a:extLst>
              </p:cNvPr>
              <p:cNvSpPr/>
              <p:nvPr/>
            </p:nvSpPr>
            <p:spPr>
              <a:xfrm>
                <a:off x="7371371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6" name="Google Shape;76;p14">
                <a:extLst>
                  <a:ext uri="{FF2B5EF4-FFF2-40B4-BE49-F238E27FC236}">
                    <a16:creationId xmlns:a16="http://schemas.microsoft.com/office/drawing/2014/main" id="{666BDEC3-0D98-9839-EBEE-897A8CC9E6C3}"/>
                  </a:ext>
                </a:extLst>
              </p:cNvPr>
              <p:cNvSpPr/>
              <p:nvPr/>
            </p:nvSpPr>
            <p:spPr>
              <a:xfrm>
                <a:off x="7507023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7" name="Google Shape;76;p14">
                <a:extLst>
                  <a:ext uri="{FF2B5EF4-FFF2-40B4-BE49-F238E27FC236}">
                    <a16:creationId xmlns:a16="http://schemas.microsoft.com/office/drawing/2014/main" id="{A5BF915D-463E-31AC-3E68-2479B83C175C}"/>
                  </a:ext>
                </a:extLst>
              </p:cNvPr>
              <p:cNvSpPr/>
              <p:nvPr/>
            </p:nvSpPr>
            <p:spPr>
              <a:xfrm>
                <a:off x="7642676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8" name="Google Shape;76;p14">
                <a:extLst>
                  <a:ext uri="{FF2B5EF4-FFF2-40B4-BE49-F238E27FC236}">
                    <a16:creationId xmlns:a16="http://schemas.microsoft.com/office/drawing/2014/main" id="{2F0BDAE3-4609-3F82-ACCE-8B81F66A33B4}"/>
                  </a:ext>
                </a:extLst>
              </p:cNvPr>
              <p:cNvSpPr/>
              <p:nvPr/>
            </p:nvSpPr>
            <p:spPr>
              <a:xfrm>
                <a:off x="7778329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9" name="Google Shape;76;p14">
                <a:extLst>
                  <a:ext uri="{FF2B5EF4-FFF2-40B4-BE49-F238E27FC236}">
                    <a16:creationId xmlns:a16="http://schemas.microsoft.com/office/drawing/2014/main" id="{41B739BA-74EE-3372-8222-D68536785973}"/>
                  </a:ext>
                </a:extLst>
              </p:cNvPr>
              <p:cNvSpPr/>
              <p:nvPr/>
            </p:nvSpPr>
            <p:spPr>
              <a:xfrm>
                <a:off x="7913982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00" name="Google Shape;76;p14">
                <a:extLst>
                  <a:ext uri="{FF2B5EF4-FFF2-40B4-BE49-F238E27FC236}">
                    <a16:creationId xmlns:a16="http://schemas.microsoft.com/office/drawing/2014/main" id="{841DA457-8CE3-ED78-3BB0-9375A168F6AD}"/>
                  </a:ext>
                </a:extLst>
              </p:cNvPr>
              <p:cNvSpPr/>
              <p:nvPr/>
            </p:nvSpPr>
            <p:spPr>
              <a:xfrm>
                <a:off x="8049635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01" name="Google Shape;76;p14">
                <a:extLst>
                  <a:ext uri="{FF2B5EF4-FFF2-40B4-BE49-F238E27FC236}">
                    <a16:creationId xmlns:a16="http://schemas.microsoft.com/office/drawing/2014/main" id="{8E64C698-8CCB-11E4-E83E-6FBB2CD1C216}"/>
                  </a:ext>
                </a:extLst>
              </p:cNvPr>
              <p:cNvSpPr/>
              <p:nvPr/>
            </p:nvSpPr>
            <p:spPr>
              <a:xfrm>
                <a:off x="8185288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02" name="Google Shape;76;p14">
                <a:extLst>
                  <a:ext uri="{FF2B5EF4-FFF2-40B4-BE49-F238E27FC236}">
                    <a16:creationId xmlns:a16="http://schemas.microsoft.com/office/drawing/2014/main" id="{291722D2-F18D-3E2E-8425-A1882004BA80}"/>
                  </a:ext>
                </a:extLst>
              </p:cNvPr>
              <p:cNvSpPr/>
              <p:nvPr/>
            </p:nvSpPr>
            <p:spPr>
              <a:xfrm>
                <a:off x="8320940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03" name="Google Shape;76;p14">
                <a:extLst>
                  <a:ext uri="{FF2B5EF4-FFF2-40B4-BE49-F238E27FC236}">
                    <a16:creationId xmlns:a16="http://schemas.microsoft.com/office/drawing/2014/main" id="{5DB26FCF-1E4E-9819-2E86-B6DD3B9FF047}"/>
                  </a:ext>
                </a:extLst>
              </p:cNvPr>
              <p:cNvSpPr/>
              <p:nvPr/>
            </p:nvSpPr>
            <p:spPr>
              <a:xfrm>
                <a:off x="8456593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04" name="Google Shape;76;p14">
                <a:extLst>
                  <a:ext uri="{FF2B5EF4-FFF2-40B4-BE49-F238E27FC236}">
                    <a16:creationId xmlns:a16="http://schemas.microsoft.com/office/drawing/2014/main" id="{B88084DF-60BF-5E5A-54BF-696A3FDA5C40}"/>
                  </a:ext>
                </a:extLst>
              </p:cNvPr>
              <p:cNvSpPr/>
              <p:nvPr/>
            </p:nvSpPr>
            <p:spPr>
              <a:xfrm>
                <a:off x="8592246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05" name="Google Shape;76;p14">
                <a:extLst>
                  <a:ext uri="{FF2B5EF4-FFF2-40B4-BE49-F238E27FC236}">
                    <a16:creationId xmlns:a16="http://schemas.microsoft.com/office/drawing/2014/main" id="{64244FC0-2247-FA36-C765-37E5BE7B406E}"/>
                  </a:ext>
                </a:extLst>
              </p:cNvPr>
              <p:cNvSpPr/>
              <p:nvPr/>
            </p:nvSpPr>
            <p:spPr>
              <a:xfrm>
                <a:off x="8727893" y="3372933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06" name="Left Brace 105">
                <a:extLst>
                  <a:ext uri="{FF2B5EF4-FFF2-40B4-BE49-F238E27FC236}">
                    <a16:creationId xmlns:a16="http://schemas.microsoft.com/office/drawing/2014/main" id="{DEBF4752-90DE-911D-18FC-9CF5840D8543}"/>
                  </a:ext>
                </a:extLst>
              </p:cNvPr>
              <p:cNvSpPr/>
              <p:nvPr/>
            </p:nvSpPr>
            <p:spPr>
              <a:xfrm rot="16200000">
                <a:off x="7879619" y="2718484"/>
                <a:ext cx="176424" cy="1728408"/>
              </a:xfrm>
              <a:prstGeom prst="leftBrace">
                <a:avLst>
                  <a:gd name="adj1" fmla="val 83693"/>
                  <a:gd name="adj2" fmla="val 50000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latin typeface="Aptos" panose="020B0004020202020204" pitchFamily="34" charset="0"/>
                </a:endParaRPr>
              </a:p>
            </p:txBody>
          </p:sp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2EBA15CD-AB8F-C6F1-9AF3-04DB5A0A4464}"/>
                  </a:ext>
                </a:extLst>
              </p:cNvPr>
              <p:cNvSpPr txBox="1"/>
              <p:nvPr/>
            </p:nvSpPr>
            <p:spPr>
              <a:xfrm>
                <a:off x="7103627" y="3645396"/>
                <a:ext cx="1728407" cy="288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50" dirty="0">
                    <a:latin typeface="Aptos" panose="020B0004020202020204" pitchFamily="34" charset="0"/>
                  </a:rPr>
                  <a:t>Discard Ref</a:t>
                </a:r>
              </a:p>
              <a:p>
                <a:pPr algn="ctr"/>
                <a:r>
                  <a:rPr lang="en-US" sz="1050" dirty="0">
                    <a:latin typeface="Aptos" panose="020B0004020202020204" pitchFamily="34" charset="0"/>
                  </a:rPr>
                  <a:t>Tokens</a:t>
                </a:r>
              </a:p>
            </p:txBody>
          </p:sp>
          <p:cxnSp>
            <p:nvCxnSpPr>
              <p:cNvPr id="108" name="Straight Arrow Connector 107">
                <a:extLst>
                  <a:ext uri="{FF2B5EF4-FFF2-40B4-BE49-F238E27FC236}">
                    <a16:creationId xmlns:a16="http://schemas.microsoft.com/office/drawing/2014/main" id="{4841D018-973E-E9BA-36B4-D6D5D19BFD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74049" y="2031916"/>
                <a:ext cx="343775" cy="338385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9" name="Google Shape;68;p14">
                <a:extLst>
                  <a:ext uri="{FF2B5EF4-FFF2-40B4-BE49-F238E27FC236}">
                    <a16:creationId xmlns:a16="http://schemas.microsoft.com/office/drawing/2014/main" id="{0D5CDC7C-4E95-646C-1504-FDE5AC999E61}"/>
                  </a:ext>
                </a:extLst>
              </p:cNvPr>
              <p:cNvSpPr/>
              <p:nvPr/>
            </p:nvSpPr>
            <p:spPr>
              <a:xfrm>
                <a:off x="8968508" y="3058153"/>
                <a:ext cx="718294" cy="259639"/>
              </a:xfrm>
              <a:prstGeom prst="roundRect">
                <a:avLst>
                  <a:gd name="adj" fmla="val 16667"/>
                </a:avLst>
              </a:prstGeom>
              <a:solidFill>
                <a:schemeClr val="lt2"/>
              </a:solidFill>
              <a:ln w="59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r>
                  <a:rPr lang="en" sz="105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Text Encoder</a:t>
                </a:r>
                <a:endParaRPr sz="1050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cxnSp>
            <p:nvCxnSpPr>
              <p:cNvPr id="110" name="Google Shape;69;p14">
                <a:extLst>
                  <a:ext uri="{FF2B5EF4-FFF2-40B4-BE49-F238E27FC236}">
                    <a16:creationId xmlns:a16="http://schemas.microsoft.com/office/drawing/2014/main" id="{40AF1C53-5387-BC42-14BA-11721E7F733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843817" y="3187973"/>
                <a:ext cx="124691" cy="0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  <p:sp>
            <p:nvSpPr>
              <p:cNvPr id="111" name="Google Shape;352;p16">
                <a:extLst>
                  <a:ext uri="{FF2B5EF4-FFF2-40B4-BE49-F238E27FC236}">
                    <a16:creationId xmlns:a16="http://schemas.microsoft.com/office/drawing/2014/main" id="{B283BB63-6556-8154-8252-269AE70AAEE0}"/>
                  </a:ext>
                </a:extLst>
              </p:cNvPr>
              <p:cNvSpPr txBox="1"/>
              <p:nvPr/>
            </p:nvSpPr>
            <p:spPr>
              <a:xfrm>
                <a:off x="8979698" y="2576986"/>
                <a:ext cx="695913" cy="2988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7150" tIns="57150" rIns="57150" bIns="57150" anchor="t" anchorCtr="0">
                <a:noAutofit/>
              </a:bodyPr>
              <a:lstStyle/>
              <a:p>
                <a:pPr algn="ctr"/>
                <a:r>
                  <a:rPr lang="en" sz="1050" dirty="0">
                    <a:solidFill>
                      <a:schemeClr val="dk1"/>
                    </a:solidFill>
                    <a:latin typeface="Bradley Hand" pitchFamily="2" charset="77"/>
                    <a:ea typeface="DM Sans"/>
                    <a:cs typeface="DM Sans"/>
                    <a:sym typeface="DM Sans"/>
                  </a:rPr>
                  <a:t>“Turn them into a pirate“</a:t>
                </a:r>
                <a:endParaRPr sz="1050" dirty="0">
                  <a:solidFill>
                    <a:schemeClr val="dk1"/>
                  </a:solidFill>
                  <a:latin typeface="Bradley Hand" pitchFamily="2" charset="77"/>
                  <a:ea typeface="DM Sans"/>
                  <a:cs typeface="DM Sans"/>
                  <a:sym typeface="DM Sans"/>
                </a:endParaRPr>
              </a:p>
            </p:txBody>
          </p:sp>
          <p:cxnSp>
            <p:nvCxnSpPr>
              <p:cNvPr id="112" name="Google Shape;69;p14">
                <a:extLst>
                  <a:ext uri="{FF2B5EF4-FFF2-40B4-BE49-F238E27FC236}">
                    <a16:creationId xmlns:a16="http://schemas.microsoft.com/office/drawing/2014/main" id="{CE95C804-F3A5-25E9-1813-7D8CFDA4B276}"/>
                  </a:ext>
                </a:extLst>
              </p:cNvPr>
              <p:cNvCxnSpPr>
                <a:cxnSpLocks/>
                <a:stCxn id="111" idx="2"/>
                <a:endCxn id="109" idx="0"/>
              </p:cNvCxnSpPr>
              <p:nvPr/>
            </p:nvCxnSpPr>
            <p:spPr>
              <a:xfrm>
                <a:off x="9327655" y="2875842"/>
                <a:ext cx="0" cy="182311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BB81EE0-621C-A0EF-D67B-284BF2375BF4}"/>
                </a:ext>
              </a:extLst>
            </p:cNvPr>
            <p:cNvSpPr txBox="1"/>
            <p:nvPr/>
          </p:nvSpPr>
          <p:spPr>
            <a:xfrm>
              <a:off x="5264442" y="5113697"/>
              <a:ext cx="4227295" cy="256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ptos" panose="020B0004020202020204" pitchFamily="34" charset="0"/>
                </a:rPr>
                <a:t>(b) Our Reference-Based V2V Inference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0242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F25C4-45A2-6ADE-9714-62CBC3DA5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5EB6A-70E3-745E-8179-4E855D92F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Updating Our Conditioning Mechanism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EE06DBB-D6FC-4A4C-A934-273FA85F7E27}"/>
              </a:ext>
            </a:extLst>
          </p:cNvPr>
          <p:cNvGrpSpPr/>
          <p:nvPr/>
        </p:nvGrpSpPr>
        <p:grpSpPr>
          <a:xfrm>
            <a:off x="2422863" y="1735430"/>
            <a:ext cx="6912971" cy="5008225"/>
            <a:chOff x="4910031" y="1887830"/>
            <a:chExt cx="4807251" cy="3482699"/>
          </a:xfrm>
        </p:grpSpPr>
        <p:sp>
          <p:nvSpPr>
            <p:cNvPr id="13" name="Google Shape;352;p16">
              <a:extLst>
                <a:ext uri="{FF2B5EF4-FFF2-40B4-BE49-F238E27FC236}">
                  <a16:creationId xmlns:a16="http://schemas.microsoft.com/office/drawing/2014/main" id="{19818C40-68DF-28DC-323F-549F34F9CCB4}"/>
                </a:ext>
              </a:extLst>
            </p:cNvPr>
            <p:cNvSpPr txBox="1"/>
            <p:nvPr/>
          </p:nvSpPr>
          <p:spPr>
            <a:xfrm>
              <a:off x="4910031" y="3054525"/>
              <a:ext cx="708823" cy="2176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7150" tIns="57150" rIns="57150" bIns="57150" anchor="t" anchorCtr="0">
              <a:noAutofit/>
            </a:bodyPr>
            <a:lstStyle/>
            <a:p>
              <a:pPr algn="ctr"/>
              <a:r>
                <a:rPr lang="en" sz="1400" dirty="0">
                  <a:solidFill>
                    <a:schemeClr val="dk1"/>
                  </a:solidFill>
                  <a:latin typeface="Aptos" panose="020B0004020202020204" pitchFamily="34" charset="0"/>
                  <a:ea typeface="DM Sans"/>
                  <a:cs typeface="DM Sans"/>
                  <a:sym typeface="DM Sans"/>
                </a:rPr>
                <a:t>Time</a:t>
              </a:r>
              <a:endParaRPr sz="1400" dirty="0">
                <a:solidFill>
                  <a:schemeClr val="dk1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DBC5455-1426-5FE6-3B2D-C3F3BB9C31B5}"/>
                </a:ext>
              </a:extLst>
            </p:cNvPr>
            <p:cNvGrpSpPr/>
            <p:nvPr/>
          </p:nvGrpSpPr>
          <p:grpSpPr>
            <a:xfrm>
              <a:off x="5304529" y="1887830"/>
              <a:ext cx="4412753" cy="3021862"/>
              <a:chOff x="5274049" y="912470"/>
              <a:chExt cx="4412753" cy="3021862"/>
            </a:xfrm>
          </p:grpSpPr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0EB42E7A-B2B6-546E-76AF-BE9C31EB9F09}"/>
                  </a:ext>
                </a:extLst>
              </p:cNvPr>
              <p:cNvSpPr/>
              <p:nvPr/>
            </p:nvSpPr>
            <p:spPr>
              <a:xfrm>
                <a:off x="5738808" y="1423122"/>
                <a:ext cx="390696" cy="167693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latin typeface="Aptos" panose="020B0004020202020204" pitchFamily="34" charset="0"/>
                </a:endParaRPr>
              </a:p>
            </p:txBody>
          </p:sp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D40F09E6-8246-5E87-B2AD-B64E6A90CDF9}"/>
                  </a:ext>
                </a:extLst>
              </p:cNvPr>
              <p:cNvSpPr/>
              <p:nvPr/>
            </p:nvSpPr>
            <p:spPr>
              <a:xfrm>
                <a:off x="6492338" y="1430260"/>
                <a:ext cx="418755" cy="167693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latin typeface="Aptos" panose="020B0004020202020204" pitchFamily="34" charset="0"/>
                </a:endParaRPr>
              </a:p>
            </p:txBody>
          </p:sp>
          <p:sp>
            <p:nvSpPr>
              <p:cNvPr id="19" name="Rounded Rectangle 18">
                <a:extLst>
                  <a:ext uri="{FF2B5EF4-FFF2-40B4-BE49-F238E27FC236}">
                    <a16:creationId xmlns:a16="http://schemas.microsoft.com/office/drawing/2014/main" id="{10519F49-A8BB-6E80-EF94-D16C754AE383}"/>
                  </a:ext>
                </a:extLst>
              </p:cNvPr>
              <p:cNvSpPr/>
              <p:nvPr/>
            </p:nvSpPr>
            <p:spPr>
              <a:xfrm>
                <a:off x="6915792" y="1427175"/>
                <a:ext cx="390696" cy="167693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latin typeface="Aptos" panose="020B0004020202020204" pitchFamily="34" charset="0"/>
                </a:endParaRPr>
              </a:p>
            </p:txBody>
          </p:sp>
          <p:sp>
            <p:nvSpPr>
              <p:cNvPr id="20" name="Google Shape;154;p14">
                <a:extLst>
                  <a:ext uri="{FF2B5EF4-FFF2-40B4-BE49-F238E27FC236}">
                    <a16:creationId xmlns:a16="http://schemas.microsoft.com/office/drawing/2014/main" id="{CC0BDD1C-A3C4-DD3B-5F05-FE47846E2B3F}"/>
                  </a:ext>
                </a:extLst>
              </p:cNvPr>
              <p:cNvSpPr txBox="1"/>
              <p:nvPr/>
            </p:nvSpPr>
            <p:spPr>
              <a:xfrm>
                <a:off x="6469359" y="1399336"/>
                <a:ext cx="479746" cy="1990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25" tIns="35725" rIns="35725" bIns="35725" anchor="t" anchorCtr="0">
                <a:noAutofit/>
              </a:bodyPr>
              <a:lstStyle/>
              <a:p>
                <a:pPr algn="ctr"/>
                <a:r>
                  <a:rPr lang="en" sz="800" b="1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Input Video </a:t>
                </a:r>
                <a:r>
                  <a:rPr lang="en" sz="800" b="1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Latents</a:t>
                </a:r>
                <a:endParaRPr lang="en" sz="800" b="1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  <a:p>
                <a:pPr algn="ctr"/>
                <a:endParaRPr sz="800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21" name="Google Shape;74;p14">
                <a:extLst>
                  <a:ext uri="{FF2B5EF4-FFF2-40B4-BE49-F238E27FC236}">
                    <a16:creationId xmlns:a16="http://schemas.microsoft.com/office/drawing/2014/main" id="{B9423B32-F925-09EC-6E24-DC5105867B32}"/>
                  </a:ext>
                </a:extLst>
              </p:cNvPr>
              <p:cNvSpPr/>
              <p:nvPr/>
            </p:nvSpPr>
            <p:spPr>
              <a:xfrm>
                <a:off x="5337979" y="2446747"/>
                <a:ext cx="3511606" cy="298839"/>
              </a:xfrm>
              <a:prstGeom prst="roundRect">
                <a:avLst>
                  <a:gd name="adj" fmla="val 16667"/>
                </a:avLst>
              </a:prstGeom>
              <a:solidFill>
                <a:schemeClr val="lt2"/>
              </a:solidFill>
              <a:ln w="59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r>
                  <a:rPr lang="en" sz="105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Channel </a:t>
                </a:r>
                <a:r>
                  <a:rPr lang="en" sz="1050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Concat</a:t>
                </a:r>
                <a:r>
                  <a:rPr lang="en" sz="105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 3 Inputs, </a:t>
                </a:r>
                <a:r>
                  <a:rPr lang="en" sz="1050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Patchify</a:t>
                </a:r>
                <a:r>
                  <a:rPr lang="en" sz="105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, and Embed</a:t>
                </a:r>
                <a:endParaRPr sz="1050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22" name="Google Shape;142;p14">
                <a:extLst>
                  <a:ext uri="{FF2B5EF4-FFF2-40B4-BE49-F238E27FC236}">
                    <a16:creationId xmlns:a16="http://schemas.microsoft.com/office/drawing/2014/main" id="{571AFC57-B877-B619-9073-914302C9FDB3}"/>
                  </a:ext>
                </a:extLst>
              </p:cNvPr>
              <p:cNvSpPr/>
              <p:nvPr/>
            </p:nvSpPr>
            <p:spPr>
              <a:xfrm>
                <a:off x="5337979" y="2942590"/>
                <a:ext cx="3505974" cy="407935"/>
              </a:xfrm>
              <a:prstGeom prst="roundRect">
                <a:avLst>
                  <a:gd name="adj" fmla="val 16667"/>
                </a:avLst>
              </a:prstGeom>
              <a:solidFill>
                <a:schemeClr val="lt2"/>
              </a:solidFill>
              <a:ln w="59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r>
                  <a:rPr lang="en" sz="1050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DiT</a:t>
                </a:r>
                <a:r>
                  <a:rPr lang="en" sz="105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 Blocks</a:t>
                </a:r>
                <a:endParaRPr sz="1050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pic>
            <p:nvPicPr>
              <p:cNvPr id="23" name="Google Shape;174;p14">
                <a:extLst>
                  <a:ext uri="{FF2B5EF4-FFF2-40B4-BE49-F238E27FC236}">
                    <a16:creationId xmlns:a16="http://schemas.microsoft.com/office/drawing/2014/main" id="{B52A6DD0-9CA7-F0DD-9DE1-75F5F8D37625}"/>
                  </a:ext>
                </a:extLst>
              </p:cNvPr>
              <p:cNvPicPr preferRelativeResize="0"/>
              <p:nvPr/>
            </p:nvPicPr>
            <p:blipFill>
              <a:blip r:embed="rId2"/>
              <a:srcRect l="19299" r="19299"/>
              <a:stretch/>
            </p:blipFill>
            <p:spPr>
              <a:xfrm>
                <a:off x="5740603" y="1620126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24" name="Google Shape;174;p14">
                <a:extLst>
                  <a:ext uri="{FF2B5EF4-FFF2-40B4-BE49-F238E27FC236}">
                    <a16:creationId xmlns:a16="http://schemas.microsoft.com/office/drawing/2014/main" id="{936C25E1-F0CC-9A1E-AA6D-1F9C48EDCADC}"/>
                  </a:ext>
                </a:extLst>
              </p:cNvPr>
              <p:cNvPicPr preferRelativeResize="0"/>
              <p:nvPr/>
            </p:nvPicPr>
            <p:blipFill>
              <a:blip r:embed="rId3"/>
              <a:srcRect l="19299" r="19299"/>
              <a:stretch/>
            </p:blipFill>
            <p:spPr>
              <a:xfrm>
                <a:off x="5892823" y="1791872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25" name="Google Shape;174;p14">
                <a:extLst>
                  <a:ext uri="{FF2B5EF4-FFF2-40B4-BE49-F238E27FC236}">
                    <a16:creationId xmlns:a16="http://schemas.microsoft.com/office/drawing/2014/main" id="{B89B6794-8620-1394-2E75-5B0259261729}"/>
                  </a:ext>
                </a:extLst>
              </p:cNvPr>
              <p:cNvPicPr preferRelativeResize="0"/>
              <p:nvPr/>
            </p:nvPicPr>
            <p:blipFill>
              <a:blip r:embed="rId4"/>
              <a:srcRect l="19299" r="19299"/>
              <a:stretch/>
            </p:blipFill>
            <p:spPr>
              <a:xfrm>
                <a:off x="6069928" y="1978684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26" name="Google Shape;174;p14">
                <a:extLst>
                  <a:ext uri="{FF2B5EF4-FFF2-40B4-BE49-F238E27FC236}">
                    <a16:creationId xmlns:a16="http://schemas.microsoft.com/office/drawing/2014/main" id="{028B01A2-AE2C-D7B2-64E1-AF28C36AF0F2}"/>
                  </a:ext>
                </a:extLst>
              </p:cNvPr>
              <p:cNvPicPr preferRelativeResize="0"/>
              <p:nvPr/>
            </p:nvPicPr>
            <p:blipFill rotWithShape="1">
              <a:blip r:embed="rId5">
                <a:alphaModFix/>
              </a:blip>
              <a:srcRect l="2131" t="2406" r="3117" b="19456"/>
              <a:stretch/>
            </p:blipFill>
            <p:spPr>
              <a:xfrm>
                <a:off x="5346485" y="1620127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27" name="Google Shape;176;p14">
                <a:extLst>
                  <a:ext uri="{FF2B5EF4-FFF2-40B4-BE49-F238E27FC236}">
                    <a16:creationId xmlns:a16="http://schemas.microsoft.com/office/drawing/2014/main" id="{7A88D006-95F6-59A8-781E-B2B279C02A9B}"/>
                  </a:ext>
                </a:extLst>
              </p:cNvPr>
              <p:cNvPicPr preferRelativeResize="0"/>
              <p:nvPr/>
            </p:nvPicPr>
            <p:blipFill rotWithShape="1">
              <a:blip r:embed="rId5">
                <a:alphaModFix/>
              </a:blip>
              <a:srcRect l="2131" t="2406" r="3117" b="19456"/>
              <a:stretch/>
            </p:blipFill>
            <p:spPr>
              <a:xfrm>
                <a:off x="5493893" y="1789622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28" name="Google Shape;177;p14">
                <a:extLst>
                  <a:ext uri="{FF2B5EF4-FFF2-40B4-BE49-F238E27FC236}">
                    <a16:creationId xmlns:a16="http://schemas.microsoft.com/office/drawing/2014/main" id="{BBCBAEE1-E5A4-1840-B858-69E10223EAF6}"/>
                  </a:ext>
                </a:extLst>
              </p:cNvPr>
              <p:cNvPicPr preferRelativeResize="0"/>
              <p:nvPr/>
            </p:nvPicPr>
            <p:blipFill rotWithShape="1">
              <a:blip r:embed="rId5">
                <a:alphaModFix/>
              </a:blip>
              <a:srcRect l="2131" t="2406" r="3117" b="19456"/>
              <a:stretch/>
            </p:blipFill>
            <p:spPr>
              <a:xfrm>
                <a:off x="5669578" y="1978685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sp>
            <p:nvSpPr>
              <p:cNvPr id="29" name="Left Brace 28">
                <a:extLst>
                  <a:ext uri="{FF2B5EF4-FFF2-40B4-BE49-F238E27FC236}">
                    <a16:creationId xmlns:a16="http://schemas.microsoft.com/office/drawing/2014/main" id="{66D06EEA-EA27-450B-2604-34D0485B2298}"/>
                  </a:ext>
                </a:extLst>
              </p:cNvPr>
              <p:cNvSpPr/>
              <p:nvPr/>
            </p:nvSpPr>
            <p:spPr>
              <a:xfrm rot="16200000">
                <a:off x="6113971" y="2718484"/>
                <a:ext cx="176424" cy="1728408"/>
              </a:xfrm>
              <a:prstGeom prst="leftBrace">
                <a:avLst>
                  <a:gd name="adj1" fmla="val 83693"/>
                  <a:gd name="adj2" fmla="val 50000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latin typeface="Aptos" panose="020B0004020202020204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A7B506E-0AFC-AFB5-CC4D-C379D52F5FBD}"/>
                  </a:ext>
                </a:extLst>
              </p:cNvPr>
              <p:cNvSpPr txBox="1"/>
              <p:nvPr/>
            </p:nvSpPr>
            <p:spPr>
              <a:xfrm>
                <a:off x="5337979" y="3645396"/>
                <a:ext cx="1728407" cy="288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50" dirty="0">
                    <a:latin typeface="Aptos" panose="020B0004020202020204" pitchFamily="34" charset="0"/>
                  </a:rPr>
                  <a:t>Output Video Noise Prediction </a:t>
                </a:r>
              </a:p>
              <a:p>
                <a:pPr algn="ctr"/>
                <a:r>
                  <a:rPr lang="en-US" sz="1050" dirty="0">
                    <a:latin typeface="Aptos" panose="020B0004020202020204" pitchFamily="34" charset="0"/>
                  </a:rPr>
                  <a:t>Tokens</a:t>
                </a:r>
              </a:p>
            </p:txBody>
          </p:sp>
          <p:pic>
            <p:nvPicPr>
              <p:cNvPr id="31" name="Google Shape;174;p14">
                <a:extLst>
                  <a:ext uri="{FF2B5EF4-FFF2-40B4-BE49-F238E27FC236}">
                    <a16:creationId xmlns:a16="http://schemas.microsoft.com/office/drawing/2014/main" id="{5AA4DB56-301D-5CBA-5C48-41AAFE477379}"/>
                  </a:ext>
                </a:extLst>
              </p:cNvPr>
              <p:cNvPicPr preferRelativeResize="0"/>
              <p:nvPr/>
            </p:nvPicPr>
            <p:blipFill>
              <a:blip r:embed="rId2"/>
              <a:srcRect l="19299" r="19299"/>
              <a:stretch/>
            </p:blipFill>
            <p:spPr>
              <a:xfrm>
                <a:off x="6914166" y="1620126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32" name="Google Shape;174;p14">
                <a:extLst>
                  <a:ext uri="{FF2B5EF4-FFF2-40B4-BE49-F238E27FC236}">
                    <a16:creationId xmlns:a16="http://schemas.microsoft.com/office/drawing/2014/main" id="{22F4F11D-F2F4-2660-F235-0A802F06F297}"/>
                  </a:ext>
                </a:extLst>
              </p:cNvPr>
              <p:cNvPicPr preferRelativeResize="0"/>
              <p:nvPr/>
            </p:nvPicPr>
            <p:blipFill>
              <a:blip r:embed="rId3"/>
              <a:srcRect l="19299" r="19299"/>
              <a:stretch/>
            </p:blipFill>
            <p:spPr>
              <a:xfrm>
                <a:off x="7066386" y="1791872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33" name="Google Shape;174;p14">
                <a:extLst>
                  <a:ext uri="{FF2B5EF4-FFF2-40B4-BE49-F238E27FC236}">
                    <a16:creationId xmlns:a16="http://schemas.microsoft.com/office/drawing/2014/main" id="{FDA8B0A5-8A71-3818-8145-AA7BE52172C3}"/>
                  </a:ext>
                </a:extLst>
              </p:cNvPr>
              <p:cNvPicPr preferRelativeResize="0"/>
              <p:nvPr/>
            </p:nvPicPr>
            <p:blipFill>
              <a:blip r:embed="rId4"/>
              <a:srcRect l="19299" r="19299"/>
              <a:stretch/>
            </p:blipFill>
            <p:spPr>
              <a:xfrm>
                <a:off x="7243492" y="1978684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34" name="Google Shape;177;p14">
                <a:extLst>
                  <a:ext uri="{FF2B5EF4-FFF2-40B4-BE49-F238E27FC236}">
                    <a16:creationId xmlns:a16="http://schemas.microsoft.com/office/drawing/2014/main" id="{24B19715-3536-F4DF-938A-C76A3E64D266}"/>
                  </a:ext>
                </a:extLst>
              </p:cNvPr>
              <p:cNvPicPr preferRelativeResize="0"/>
              <p:nvPr/>
            </p:nvPicPr>
            <p:blipFill>
              <a:blip r:embed="rId6"/>
              <a:srcRect l="29835" t="4468" r="36743" b="41099"/>
              <a:stretch>
                <a:fillRect/>
              </a:stretch>
            </p:blipFill>
            <p:spPr>
              <a:xfrm>
                <a:off x="6507370" y="1621800"/>
                <a:ext cx="403724" cy="379487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35" name="Google Shape;177;p14">
                <a:extLst>
                  <a:ext uri="{FF2B5EF4-FFF2-40B4-BE49-F238E27FC236}">
                    <a16:creationId xmlns:a16="http://schemas.microsoft.com/office/drawing/2014/main" id="{DA7CE335-073C-DF9E-0CAA-EE39B2B4B5DC}"/>
                  </a:ext>
                </a:extLst>
              </p:cNvPr>
              <p:cNvPicPr preferRelativeResize="0"/>
              <p:nvPr/>
            </p:nvPicPr>
            <p:blipFill>
              <a:blip r:embed="rId6"/>
              <a:srcRect l="23103" t="479" r="29215" b="21865"/>
              <a:stretch>
                <a:fillRect/>
              </a:stretch>
            </p:blipFill>
            <p:spPr>
              <a:xfrm>
                <a:off x="6666296" y="1785044"/>
                <a:ext cx="403726" cy="379488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36" name="Google Shape;177;p14">
                <a:extLst>
                  <a:ext uri="{FF2B5EF4-FFF2-40B4-BE49-F238E27FC236}">
                    <a16:creationId xmlns:a16="http://schemas.microsoft.com/office/drawing/2014/main" id="{9F47836A-89FA-8798-BDFA-6608977137E3}"/>
                  </a:ext>
                </a:extLst>
              </p:cNvPr>
              <p:cNvPicPr preferRelativeResize="0"/>
              <p:nvPr/>
            </p:nvPicPr>
            <p:blipFill>
              <a:blip r:embed="rId6"/>
              <a:srcRect l="19299" r="19299"/>
              <a:stretch/>
            </p:blipFill>
            <p:spPr>
              <a:xfrm>
                <a:off x="6843141" y="1987311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sp>
            <p:nvSpPr>
              <p:cNvPr id="37" name="Google Shape;158;p14">
                <a:extLst>
                  <a:ext uri="{FF2B5EF4-FFF2-40B4-BE49-F238E27FC236}">
                    <a16:creationId xmlns:a16="http://schemas.microsoft.com/office/drawing/2014/main" id="{6A272BFF-CA39-796C-4C5B-89F053701D9B}"/>
                  </a:ext>
                </a:extLst>
              </p:cNvPr>
              <p:cNvSpPr/>
              <p:nvPr/>
            </p:nvSpPr>
            <p:spPr>
              <a:xfrm>
                <a:off x="8098020" y="1620126"/>
                <a:ext cx="404789" cy="383296"/>
              </a:xfrm>
              <a:prstGeom prst="rect">
                <a:avLst/>
              </a:prstGeom>
              <a:solidFill>
                <a:schemeClr val="lt1"/>
              </a:solidFill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35725" tIns="35725" rIns="35725" bIns="35725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38" name="Google Shape;158;p14">
                <a:extLst>
                  <a:ext uri="{FF2B5EF4-FFF2-40B4-BE49-F238E27FC236}">
                    <a16:creationId xmlns:a16="http://schemas.microsoft.com/office/drawing/2014/main" id="{712B4A12-7F9B-38BE-0934-89D1D41E08FD}"/>
                  </a:ext>
                </a:extLst>
              </p:cNvPr>
              <p:cNvSpPr/>
              <p:nvPr/>
            </p:nvSpPr>
            <p:spPr>
              <a:xfrm>
                <a:off x="8257634" y="1787314"/>
                <a:ext cx="404789" cy="383296"/>
              </a:xfrm>
              <a:prstGeom prst="rect">
                <a:avLst/>
              </a:prstGeom>
              <a:solidFill>
                <a:schemeClr val="lt1"/>
              </a:solidFill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35725" tIns="35725" rIns="35725" bIns="35725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39" name="Google Shape;158;p14">
                <a:extLst>
                  <a:ext uri="{FF2B5EF4-FFF2-40B4-BE49-F238E27FC236}">
                    <a16:creationId xmlns:a16="http://schemas.microsoft.com/office/drawing/2014/main" id="{EEAA6886-0696-E8E3-FE61-3A0E5CE9A7C4}"/>
                  </a:ext>
                </a:extLst>
              </p:cNvPr>
              <p:cNvSpPr/>
              <p:nvPr/>
            </p:nvSpPr>
            <p:spPr>
              <a:xfrm>
                <a:off x="8439158" y="1970416"/>
                <a:ext cx="404789" cy="383296"/>
              </a:xfrm>
              <a:prstGeom prst="rect">
                <a:avLst/>
              </a:prstGeom>
              <a:solidFill>
                <a:schemeClr val="lt1"/>
              </a:solidFill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35725" tIns="35725" rIns="35725" bIns="35725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40" name="Google Shape;158;p14">
                <a:extLst>
                  <a:ext uri="{FF2B5EF4-FFF2-40B4-BE49-F238E27FC236}">
                    <a16:creationId xmlns:a16="http://schemas.microsoft.com/office/drawing/2014/main" id="{3B22694A-67D1-321E-C002-BD3EA22A45A2}"/>
                  </a:ext>
                </a:extLst>
              </p:cNvPr>
              <p:cNvSpPr/>
              <p:nvPr/>
            </p:nvSpPr>
            <p:spPr>
              <a:xfrm>
                <a:off x="7699439" y="1618728"/>
                <a:ext cx="404789" cy="383296"/>
              </a:xfrm>
              <a:prstGeom prst="rect">
                <a:avLst/>
              </a:prstGeom>
              <a:solidFill>
                <a:schemeClr val="bg1"/>
              </a:solidFill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35725" tIns="35725" rIns="35725" bIns="35725" anchor="ctr" anchorCtr="0">
                <a:noAutofit/>
              </a:bodyPr>
              <a:lstStyle/>
              <a:p>
                <a:pPr algn="ctr"/>
                <a:endParaRPr sz="600">
                  <a:solidFill>
                    <a:schemeClr val="tx1"/>
                  </a:solidFill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41" name="Google Shape;158;p14">
                <a:extLst>
                  <a:ext uri="{FF2B5EF4-FFF2-40B4-BE49-F238E27FC236}">
                    <a16:creationId xmlns:a16="http://schemas.microsoft.com/office/drawing/2014/main" id="{5C346121-987A-8EAE-AE2B-EDA0BC39B371}"/>
                  </a:ext>
                </a:extLst>
              </p:cNvPr>
              <p:cNvSpPr/>
              <p:nvPr/>
            </p:nvSpPr>
            <p:spPr>
              <a:xfrm>
                <a:off x="7853724" y="1789361"/>
                <a:ext cx="404789" cy="383296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35725" tIns="35725" rIns="35725" bIns="35725" anchor="ctr" anchorCtr="0">
                <a:noAutofit/>
              </a:bodyPr>
              <a:lstStyle/>
              <a:p>
                <a:pPr algn="ctr"/>
                <a:endParaRPr sz="600">
                  <a:solidFill>
                    <a:schemeClr val="tx1"/>
                  </a:solidFill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42" name="Google Shape;158;p14">
                <a:extLst>
                  <a:ext uri="{FF2B5EF4-FFF2-40B4-BE49-F238E27FC236}">
                    <a16:creationId xmlns:a16="http://schemas.microsoft.com/office/drawing/2014/main" id="{E73525FF-D94C-FDB4-4A3F-613E0391C72C}"/>
                  </a:ext>
                </a:extLst>
              </p:cNvPr>
              <p:cNvSpPr/>
              <p:nvPr/>
            </p:nvSpPr>
            <p:spPr>
              <a:xfrm>
                <a:off x="8034390" y="1970723"/>
                <a:ext cx="404789" cy="383296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35725" tIns="35725" rIns="35725" bIns="35725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43" name="Google Shape;154;p14">
                <a:extLst>
                  <a:ext uri="{FF2B5EF4-FFF2-40B4-BE49-F238E27FC236}">
                    <a16:creationId xmlns:a16="http://schemas.microsoft.com/office/drawing/2014/main" id="{370E7A6E-9062-F4E7-15D6-79591B53C990}"/>
                  </a:ext>
                </a:extLst>
              </p:cNvPr>
              <p:cNvSpPr txBox="1"/>
              <p:nvPr/>
            </p:nvSpPr>
            <p:spPr>
              <a:xfrm>
                <a:off x="5337979" y="1410808"/>
                <a:ext cx="401453" cy="1990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25" tIns="35725" rIns="35725" bIns="35725" anchor="t" anchorCtr="0">
                <a:noAutofit/>
              </a:bodyPr>
              <a:lstStyle/>
              <a:p>
                <a:pPr algn="ctr"/>
                <a:r>
                  <a:rPr lang="en" sz="80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Noisy </a:t>
                </a:r>
              </a:p>
              <a:p>
                <a:pPr algn="ctr"/>
                <a:r>
                  <a:rPr lang="en" sz="800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Latents</a:t>
                </a:r>
                <a:endParaRPr sz="800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44" name="Left Brace 43">
                <a:extLst>
                  <a:ext uri="{FF2B5EF4-FFF2-40B4-BE49-F238E27FC236}">
                    <a16:creationId xmlns:a16="http://schemas.microsoft.com/office/drawing/2014/main" id="{0D06BA82-F1C7-68F1-ACFE-B44573475F7A}"/>
                  </a:ext>
                </a:extLst>
              </p:cNvPr>
              <p:cNvSpPr/>
              <p:nvPr/>
            </p:nvSpPr>
            <p:spPr>
              <a:xfrm rot="5400000">
                <a:off x="5654090" y="922465"/>
                <a:ext cx="176424" cy="794017"/>
              </a:xfrm>
              <a:prstGeom prst="leftBrace">
                <a:avLst>
                  <a:gd name="adj1" fmla="val 83693"/>
                  <a:gd name="adj2" fmla="val 50000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Aptos" panose="020B0004020202020204" pitchFamily="34" charset="0"/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54D84999-ABDB-E8A7-BFFD-1468FEA1BA53}"/>
                  </a:ext>
                </a:extLst>
              </p:cNvPr>
              <p:cNvSpPr txBox="1"/>
              <p:nvPr/>
            </p:nvSpPr>
            <p:spPr>
              <a:xfrm>
                <a:off x="5351677" y="914732"/>
                <a:ext cx="794948" cy="3531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00" b="1" dirty="0">
                    <a:latin typeface="Aptos" panose="020B0004020202020204" pitchFamily="34" charset="0"/>
                  </a:rPr>
                  <a:t>Frame Width-Wise </a:t>
                </a:r>
              </a:p>
              <a:p>
                <a:pPr algn="ctr"/>
                <a:r>
                  <a:rPr lang="en-US" sz="900" b="1" dirty="0">
                    <a:latin typeface="Aptos" panose="020B0004020202020204" pitchFamily="34" charset="0"/>
                  </a:rPr>
                  <a:t>Latent </a:t>
                </a:r>
                <a:r>
                  <a:rPr lang="en-US" sz="900" b="1" dirty="0" err="1">
                    <a:latin typeface="Aptos" panose="020B0004020202020204" pitchFamily="34" charset="0"/>
                  </a:rPr>
                  <a:t>Concat</a:t>
                </a:r>
                <a:endParaRPr lang="en-US" sz="900" b="1" dirty="0">
                  <a:latin typeface="Aptos" panose="020B0004020202020204" pitchFamily="34" charset="0"/>
                </a:endParaRPr>
              </a:p>
            </p:txBody>
          </p:sp>
          <p:sp>
            <p:nvSpPr>
              <p:cNvPr id="46" name="Google Shape;154;p14">
                <a:extLst>
                  <a:ext uri="{FF2B5EF4-FFF2-40B4-BE49-F238E27FC236}">
                    <a16:creationId xmlns:a16="http://schemas.microsoft.com/office/drawing/2014/main" id="{66E306BF-65DA-82D8-B2FB-D9021A520107}"/>
                  </a:ext>
                </a:extLst>
              </p:cNvPr>
              <p:cNvSpPr txBox="1"/>
              <p:nvPr/>
            </p:nvSpPr>
            <p:spPr>
              <a:xfrm>
                <a:off x="5740605" y="1406044"/>
                <a:ext cx="398707" cy="1990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25" tIns="35725" rIns="35725" bIns="35725" anchor="t" anchorCtr="0">
                <a:noAutofit/>
              </a:bodyPr>
              <a:lstStyle/>
              <a:p>
                <a:pPr algn="ctr"/>
                <a:r>
                  <a:rPr lang="en" sz="800" b="1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Ref Video </a:t>
                </a:r>
                <a:r>
                  <a:rPr lang="en" sz="800" b="1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Latents</a:t>
                </a:r>
                <a:endParaRPr sz="800" b="1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B7A2B794-17CC-82E8-E7E3-5A92510E9F86}"/>
                  </a:ext>
                </a:extLst>
              </p:cNvPr>
              <p:cNvSpPr txBox="1"/>
              <p:nvPr/>
            </p:nvSpPr>
            <p:spPr>
              <a:xfrm>
                <a:off x="6430803" y="912470"/>
                <a:ext cx="960582" cy="3531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00" b="1" dirty="0">
                    <a:latin typeface="Aptos" panose="020B0004020202020204" pitchFamily="34" charset="0"/>
                  </a:rPr>
                  <a:t>Frame Width-Wise </a:t>
                </a:r>
              </a:p>
              <a:p>
                <a:pPr algn="ctr"/>
                <a:r>
                  <a:rPr lang="en-US" sz="900" b="1" dirty="0">
                    <a:latin typeface="Aptos" panose="020B0004020202020204" pitchFamily="34" charset="0"/>
                  </a:rPr>
                  <a:t>Conditioning Latent </a:t>
                </a:r>
                <a:r>
                  <a:rPr lang="en-US" sz="900" b="1" dirty="0" err="1">
                    <a:latin typeface="Aptos" panose="020B0004020202020204" pitchFamily="34" charset="0"/>
                  </a:rPr>
                  <a:t>Concat</a:t>
                </a:r>
                <a:endParaRPr lang="en-US" sz="900" b="1" dirty="0">
                  <a:latin typeface="Aptos" panose="020B0004020202020204" pitchFamily="34" charset="0"/>
                </a:endParaRPr>
              </a:p>
            </p:txBody>
          </p:sp>
          <p:sp>
            <p:nvSpPr>
              <p:cNvPr id="48" name="Left Brace 47">
                <a:extLst>
                  <a:ext uri="{FF2B5EF4-FFF2-40B4-BE49-F238E27FC236}">
                    <a16:creationId xmlns:a16="http://schemas.microsoft.com/office/drawing/2014/main" id="{2AC3544B-A895-E947-CE64-D41377CA8B5D}"/>
                  </a:ext>
                </a:extLst>
              </p:cNvPr>
              <p:cNvSpPr/>
              <p:nvPr/>
            </p:nvSpPr>
            <p:spPr>
              <a:xfrm rot="5400000">
                <a:off x="6824579" y="922466"/>
                <a:ext cx="176424" cy="794018"/>
              </a:xfrm>
              <a:prstGeom prst="leftBrace">
                <a:avLst>
                  <a:gd name="adj1" fmla="val 83693"/>
                  <a:gd name="adj2" fmla="val 50000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Aptos" panose="020B0004020202020204" pitchFamily="34" charset="0"/>
                </a:endParaRPr>
              </a:p>
            </p:txBody>
          </p:sp>
          <p:sp>
            <p:nvSpPr>
              <p:cNvPr id="49" name="Google Shape;154;p14">
                <a:extLst>
                  <a:ext uri="{FF2B5EF4-FFF2-40B4-BE49-F238E27FC236}">
                    <a16:creationId xmlns:a16="http://schemas.microsoft.com/office/drawing/2014/main" id="{AA0638EA-68DF-CCA3-2C50-CBE7A1D7A1AE}"/>
                  </a:ext>
                </a:extLst>
              </p:cNvPr>
              <p:cNvSpPr txBox="1"/>
              <p:nvPr/>
            </p:nvSpPr>
            <p:spPr>
              <a:xfrm>
                <a:off x="6911094" y="1406045"/>
                <a:ext cx="398707" cy="1990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25" tIns="35725" rIns="35725" bIns="35725" anchor="t" anchorCtr="0">
                <a:noAutofit/>
              </a:bodyPr>
              <a:lstStyle/>
              <a:p>
                <a:pPr algn="ctr"/>
                <a:r>
                  <a:rPr lang="en" sz="800" b="1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Ref Video </a:t>
                </a:r>
                <a:r>
                  <a:rPr lang="en" sz="800" b="1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Latents</a:t>
                </a:r>
                <a:endParaRPr sz="800" b="1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50" name="Google Shape;154;p14">
                <a:extLst>
                  <a:ext uri="{FF2B5EF4-FFF2-40B4-BE49-F238E27FC236}">
                    <a16:creationId xmlns:a16="http://schemas.microsoft.com/office/drawing/2014/main" id="{43547659-81E1-71C5-C8B0-94AFE938DEC3}"/>
                  </a:ext>
                </a:extLst>
              </p:cNvPr>
              <p:cNvSpPr txBox="1"/>
              <p:nvPr/>
            </p:nvSpPr>
            <p:spPr>
              <a:xfrm>
                <a:off x="7654733" y="1349661"/>
                <a:ext cx="490766" cy="1990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25" tIns="35725" rIns="35725" bIns="35725" anchor="t" anchorCtr="0">
                <a:noAutofit/>
              </a:bodyPr>
              <a:lstStyle/>
              <a:p>
                <a:pPr algn="ctr"/>
                <a:r>
                  <a:rPr lang="en" sz="800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Latents</a:t>
                </a:r>
                <a:r>
                  <a:rPr lang="en" sz="80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 Indicator Mask</a:t>
                </a:r>
                <a:endParaRPr sz="800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519D20C8-A067-2DCA-BEF8-C70D7C1C541D}"/>
                  </a:ext>
                </a:extLst>
              </p:cNvPr>
              <p:cNvSpPr txBox="1"/>
              <p:nvPr/>
            </p:nvSpPr>
            <p:spPr>
              <a:xfrm>
                <a:off x="7708795" y="924398"/>
                <a:ext cx="794949" cy="3531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00" b="1" dirty="0">
                    <a:latin typeface="Aptos" panose="020B0004020202020204" pitchFamily="34" charset="0"/>
                  </a:rPr>
                  <a:t>Frame Width-Wise </a:t>
                </a:r>
              </a:p>
              <a:p>
                <a:pPr algn="ctr"/>
                <a:r>
                  <a:rPr lang="en-US" sz="900" b="1" dirty="0">
                    <a:latin typeface="Aptos" panose="020B0004020202020204" pitchFamily="34" charset="0"/>
                  </a:rPr>
                  <a:t>Mask </a:t>
                </a:r>
                <a:r>
                  <a:rPr lang="en-US" sz="900" b="1" dirty="0" err="1">
                    <a:latin typeface="Aptos" panose="020B0004020202020204" pitchFamily="34" charset="0"/>
                  </a:rPr>
                  <a:t>Concat</a:t>
                </a:r>
                <a:endParaRPr lang="en-US" sz="900" b="1" dirty="0">
                  <a:latin typeface="Aptos" panose="020B0004020202020204" pitchFamily="34" charset="0"/>
                </a:endParaRPr>
              </a:p>
            </p:txBody>
          </p:sp>
          <p:sp>
            <p:nvSpPr>
              <p:cNvPr id="52" name="Left Brace 51">
                <a:extLst>
                  <a:ext uri="{FF2B5EF4-FFF2-40B4-BE49-F238E27FC236}">
                    <a16:creationId xmlns:a16="http://schemas.microsoft.com/office/drawing/2014/main" id="{8258C609-FB93-B402-0F6F-2633B04C6F9C}"/>
                  </a:ext>
                </a:extLst>
              </p:cNvPr>
              <p:cNvSpPr/>
              <p:nvPr/>
            </p:nvSpPr>
            <p:spPr>
              <a:xfrm rot="5400000">
                <a:off x="8017593" y="933853"/>
                <a:ext cx="176424" cy="794018"/>
              </a:xfrm>
              <a:prstGeom prst="leftBrace">
                <a:avLst>
                  <a:gd name="adj1" fmla="val 83693"/>
                  <a:gd name="adj2" fmla="val 50000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Aptos" panose="020B0004020202020204" pitchFamily="34" charset="0"/>
                </a:endParaRPr>
              </a:p>
            </p:txBody>
          </p:sp>
          <p:sp>
            <p:nvSpPr>
              <p:cNvPr id="53" name="Google Shape;154;p14">
                <a:extLst>
                  <a:ext uri="{FF2B5EF4-FFF2-40B4-BE49-F238E27FC236}">
                    <a16:creationId xmlns:a16="http://schemas.microsoft.com/office/drawing/2014/main" id="{5DF61B93-2332-64CA-C825-1D9CA531ED20}"/>
                  </a:ext>
                </a:extLst>
              </p:cNvPr>
              <p:cNvSpPr txBox="1"/>
              <p:nvPr/>
            </p:nvSpPr>
            <p:spPr>
              <a:xfrm>
                <a:off x="8105805" y="1356813"/>
                <a:ext cx="398707" cy="1990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25" tIns="35725" rIns="35725" bIns="35725" anchor="t" anchorCtr="0">
                <a:noAutofit/>
              </a:bodyPr>
              <a:lstStyle/>
              <a:p>
                <a:pPr algn="ctr"/>
                <a:r>
                  <a:rPr lang="en" sz="80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Ref </a:t>
                </a:r>
                <a:r>
                  <a:rPr lang="en" sz="800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Latents</a:t>
                </a:r>
                <a:r>
                  <a:rPr lang="en" sz="80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 Mask</a:t>
                </a:r>
                <a:endParaRPr sz="800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54" name="Google Shape;76;p14">
                <a:extLst>
                  <a:ext uri="{FF2B5EF4-FFF2-40B4-BE49-F238E27FC236}">
                    <a16:creationId xmlns:a16="http://schemas.microsoft.com/office/drawing/2014/main" id="{F8BDDD37-3C5B-AE51-BBED-EAF048C2ED22}"/>
                  </a:ext>
                </a:extLst>
              </p:cNvPr>
              <p:cNvSpPr/>
              <p:nvPr/>
            </p:nvSpPr>
            <p:spPr>
              <a:xfrm>
                <a:off x="5338149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55" name="Google Shape;76;p14">
                <a:extLst>
                  <a:ext uri="{FF2B5EF4-FFF2-40B4-BE49-F238E27FC236}">
                    <a16:creationId xmlns:a16="http://schemas.microsoft.com/office/drawing/2014/main" id="{11F45049-ED8B-B693-F04C-2D42823D01C7}"/>
                  </a:ext>
                </a:extLst>
              </p:cNvPr>
              <p:cNvSpPr/>
              <p:nvPr/>
            </p:nvSpPr>
            <p:spPr>
              <a:xfrm>
                <a:off x="5473802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56" name="Google Shape;76;p14">
                <a:extLst>
                  <a:ext uri="{FF2B5EF4-FFF2-40B4-BE49-F238E27FC236}">
                    <a16:creationId xmlns:a16="http://schemas.microsoft.com/office/drawing/2014/main" id="{990A79A3-023A-7353-C9F9-1F251CB74B6C}"/>
                  </a:ext>
                </a:extLst>
              </p:cNvPr>
              <p:cNvSpPr/>
              <p:nvPr/>
            </p:nvSpPr>
            <p:spPr>
              <a:xfrm>
                <a:off x="5609455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57" name="Google Shape;76;p14">
                <a:extLst>
                  <a:ext uri="{FF2B5EF4-FFF2-40B4-BE49-F238E27FC236}">
                    <a16:creationId xmlns:a16="http://schemas.microsoft.com/office/drawing/2014/main" id="{87EC3DBA-4F80-A399-5F4B-DAE3161E9B5F}"/>
                  </a:ext>
                </a:extLst>
              </p:cNvPr>
              <p:cNvSpPr/>
              <p:nvPr/>
            </p:nvSpPr>
            <p:spPr>
              <a:xfrm>
                <a:off x="5745108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58" name="Google Shape;76;p14">
                <a:extLst>
                  <a:ext uri="{FF2B5EF4-FFF2-40B4-BE49-F238E27FC236}">
                    <a16:creationId xmlns:a16="http://schemas.microsoft.com/office/drawing/2014/main" id="{352862DC-4F03-CC45-03D8-4408D9DB7EAC}"/>
                  </a:ext>
                </a:extLst>
              </p:cNvPr>
              <p:cNvSpPr/>
              <p:nvPr/>
            </p:nvSpPr>
            <p:spPr>
              <a:xfrm>
                <a:off x="5880760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59" name="Google Shape;76;p14">
                <a:extLst>
                  <a:ext uri="{FF2B5EF4-FFF2-40B4-BE49-F238E27FC236}">
                    <a16:creationId xmlns:a16="http://schemas.microsoft.com/office/drawing/2014/main" id="{6DCF478C-9FE4-9A93-30FC-3A5769FAA5F6}"/>
                  </a:ext>
                </a:extLst>
              </p:cNvPr>
              <p:cNvSpPr/>
              <p:nvPr/>
            </p:nvSpPr>
            <p:spPr>
              <a:xfrm>
                <a:off x="6016413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0" name="Google Shape;76;p14">
                <a:extLst>
                  <a:ext uri="{FF2B5EF4-FFF2-40B4-BE49-F238E27FC236}">
                    <a16:creationId xmlns:a16="http://schemas.microsoft.com/office/drawing/2014/main" id="{E5379F8A-FE85-8731-4031-9041B0C54BCE}"/>
                  </a:ext>
                </a:extLst>
              </p:cNvPr>
              <p:cNvSpPr/>
              <p:nvPr/>
            </p:nvSpPr>
            <p:spPr>
              <a:xfrm>
                <a:off x="6152066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1" name="Google Shape;76;p14">
                <a:extLst>
                  <a:ext uri="{FF2B5EF4-FFF2-40B4-BE49-F238E27FC236}">
                    <a16:creationId xmlns:a16="http://schemas.microsoft.com/office/drawing/2014/main" id="{DFC9C4AF-7B9E-D6B3-6FBA-6626374A7B9A}"/>
                  </a:ext>
                </a:extLst>
              </p:cNvPr>
              <p:cNvSpPr/>
              <p:nvPr/>
            </p:nvSpPr>
            <p:spPr>
              <a:xfrm>
                <a:off x="6287719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2" name="Google Shape;76;p14">
                <a:extLst>
                  <a:ext uri="{FF2B5EF4-FFF2-40B4-BE49-F238E27FC236}">
                    <a16:creationId xmlns:a16="http://schemas.microsoft.com/office/drawing/2014/main" id="{62571AC5-7D28-76FE-A3C7-8390BF5FEE53}"/>
                  </a:ext>
                </a:extLst>
              </p:cNvPr>
              <p:cNvSpPr/>
              <p:nvPr/>
            </p:nvSpPr>
            <p:spPr>
              <a:xfrm>
                <a:off x="6423372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3" name="Google Shape;76;p14">
                <a:extLst>
                  <a:ext uri="{FF2B5EF4-FFF2-40B4-BE49-F238E27FC236}">
                    <a16:creationId xmlns:a16="http://schemas.microsoft.com/office/drawing/2014/main" id="{450C4332-F261-E811-953E-D6C03096849E}"/>
                  </a:ext>
                </a:extLst>
              </p:cNvPr>
              <p:cNvSpPr/>
              <p:nvPr/>
            </p:nvSpPr>
            <p:spPr>
              <a:xfrm>
                <a:off x="6559025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4" name="Google Shape;76;p14">
                <a:extLst>
                  <a:ext uri="{FF2B5EF4-FFF2-40B4-BE49-F238E27FC236}">
                    <a16:creationId xmlns:a16="http://schemas.microsoft.com/office/drawing/2014/main" id="{64A54598-76AB-4A2D-9BBC-FF08C383F903}"/>
                  </a:ext>
                </a:extLst>
              </p:cNvPr>
              <p:cNvSpPr/>
              <p:nvPr/>
            </p:nvSpPr>
            <p:spPr>
              <a:xfrm>
                <a:off x="6694677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5" name="Google Shape;76;p14">
                <a:extLst>
                  <a:ext uri="{FF2B5EF4-FFF2-40B4-BE49-F238E27FC236}">
                    <a16:creationId xmlns:a16="http://schemas.microsoft.com/office/drawing/2014/main" id="{B61AEB93-0B25-D36F-B06B-2AA335F900B9}"/>
                  </a:ext>
                </a:extLst>
              </p:cNvPr>
              <p:cNvSpPr/>
              <p:nvPr/>
            </p:nvSpPr>
            <p:spPr>
              <a:xfrm>
                <a:off x="6830330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6" name="Google Shape;76;p14">
                <a:extLst>
                  <a:ext uri="{FF2B5EF4-FFF2-40B4-BE49-F238E27FC236}">
                    <a16:creationId xmlns:a16="http://schemas.microsoft.com/office/drawing/2014/main" id="{B620C855-A66A-D9C0-4578-A4888934A7F6}"/>
                  </a:ext>
                </a:extLst>
              </p:cNvPr>
              <p:cNvSpPr/>
              <p:nvPr/>
            </p:nvSpPr>
            <p:spPr>
              <a:xfrm>
                <a:off x="6965983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7" name="Google Shape;76;p14">
                <a:extLst>
                  <a:ext uri="{FF2B5EF4-FFF2-40B4-BE49-F238E27FC236}">
                    <a16:creationId xmlns:a16="http://schemas.microsoft.com/office/drawing/2014/main" id="{13B23D69-F0F7-F4A5-B131-079A10B497AC}"/>
                  </a:ext>
                </a:extLst>
              </p:cNvPr>
              <p:cNvSpPr/>
              <p:nvPr/>
            </p:nvSpPr>
            <p:spPr>
              <a:xfrm>
                <a:off x="7101636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8" name="Google Shape;76;p14">
                <a:extLst>
                  <a:ext uri="{FF2B5EF4-FFF2-40B4-BE49-F238E27FC236}">
                    <a16:creationId xmlns:a16="http://schemas.microsoft.com/office/drawing/2014/main" id="{CEF999CC-E18E-70E4-59C8-450A0B7380AF}"/>
                  </a:ext>
                </a:extLst>
              </p:cNvPr>
              <p:cNvSpPr/>
              <p:nvPr/>
            </p:nvSpPr>
            <p:spPr>
              <a:xfrm>
                <a:off x="7237289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9" name="Google Shape;76;p14">
                <a:extLst>
                  <a:ext uri="{FF2B5EF4-FFF2-40B4-BE49-F238E27FC236}">
                    <a16:creationId xmlns:a16="http://schemas.microsoft.com/office/drawing/2014/main" id="{DA932A75-9C1C-D507-5FE0-0DE2F69C07B4}"/>
                  </a:ext>
                </a:extLst>
              </p:cNvPr>
              <p:cNvSpPr/>
              <p:nvPr/>
            </p:nvSpPr>
            <p:spPr>
              <a:xfrm>
                <a:off x="7372942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0" name="Google Shape;76;p14">
                <a:extLst>
                  <a:ext uri="{FF2B5EF4-FFF2-40B4-BE49-F238E27FC236}">
                    <a16:creationId xmlns:a16="http://schemas.microsoft.com/office/drawing/2014/main" id="{6B212980-BDB7-3EC4-EB0E-5037DED87B14}"/>
                  </a:ext>
                </a:extLst>
              </p:cNvPr>
              <p:cNvSpPr/>
              <p:nvPr/>
            </p:nvSpPr>
            <p:spPr>
              <a:xfrm>
                <a:off x="7508594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1" name="Google Shape;76;p14">
                <a:extLst>
                  <a:ext uri="{FF2B5EF4-FFF2-40B4-BE49-F238E27FC236}">
                    <a16:creationId xmlns:a16="http://schemas.microsoft.com/office/drawing/2014/main" id="{573A8EFB-A46E-ED13-BDC5-03D662866191}"/>
                  </a:ext>
                </a:extLst>
              </p:cNvPr>
              <p:cNvSpPr/>
              <p:nvPr/>
            </p:nvSpPr>
            <p:spPr>
              <a:xfrm>
                <a:off x="7644247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2" name="Google Shape;76;p14">
                <a:extLst>
                  <a:ext uri="{FF2B5EF4-FFF2-40B4-BE49-F238E27FC236}">
                    <a16:creationId xmlns:a16="http://schemas.microsoft.com/office/drawing/2014/main" id="{0E478FBA-4B8B-3124-BAF9-F6CE412E1BE1}"/>
                  </a:ext>
                </a:extLst>
              </p:cNvPr>
              <p:cNvSpPr/>
              <p:nvPr/>
            </p:nvSpPr>
            <p:spPr>
              <a:xfrm>
                <a:off x="7779900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3" name="Google Shape;76;p14">
                <a:extLst>
                  <a:ext uri="{FF2B5EF4-FFF2-40B4-BE49-F238E27FC236}">
                    <a16:creationId xmlns:a16="http://schemas.microsoft.com/office/drawing/2014/main" id="{080C2969-A581-5A43-698F-60205DD107DA}"/>
                  </a:ext>
                </a:extLst>
              </p:cNvPr>
              <p:cNvSpPr/>
              <p:nvPr/>
            </p:nvSpPr>
            <p:spPr>
              <a:xfrm>
                <a:off x="7915553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4" name="Google Shape;76;p14">
                <a:extLst>
                  <a:ext uri="{FF2B5EF4-FFF2-40B4-BE49-F238E27FC236}">
                    <a16:creationId xmlns:a16="http://schemas.microsoft.com/office/drawing/2014/main" id="{2E6ACFB4-A87C-4DF8-8F22-64899CE8CDF5}"/>
                  </a:ext>
                </a:extLst>
              </p:cNvPr>
              <p:cNvSpPr/>
              <p:nvPr/>
            </p:nvSpPr>
            <p:spPr>
              <a:xfrm>
                <a:off x="8051206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5" name="Google Shape;76;p14">
                <a:extLst>
                  <a:ext uri="{FF2B5EF4-FFF2-40B4-BE49-F238E27FC236}">
                    <a16:creationId xmlns:a16="http://schemas.microsoft.com/office/drawing/2014/main" id="{DCD96846-9556-12F7-E9B6-A4F2971C4872}"/>
                  </a:ext>
                </a:extLst>
              </p:cNvPr>
              <p:cNvSpPr/>
              <p:nvPr/>
            </p:nvSpPr>
            <p:spPr>
              <a:xfrm>
                <a:off x="8186859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6" name="Google Shape;76;p14">
                <a:extLst>
                  <a:ext uri="{FF2B5EF4-FFF2-40B4-BE49-F238E27FC236}">
                    <a16:creationId xmlns:a16="http://schemas.microsoft.com/office/drawing/2014/main" id="{4FA94928-08C4-9C32-BC6C-6E0F4D2D4D79}"/>
                  </a:ext>
                </a:extLst>
              </p:cNvPr>
              <p:cNvSpPr/>
              <p:nvPr/>
            </p:nvSpPr>
            <p:spPr>
              <a:xfrm>
                <a:off x="8322511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7" name="Google Shape;76;p14">
                <a:extLst>
                  <a:ext uri="{FF2B5EF4-FFF2-40B4-BE49-F238E27FC236}">
                    <a16:creationId xmlns:a16="http://schemas.microsoft.com/office/drawing/2014/main" id="{81DF789B-61C7-F854-17A4-3E6D18B2612B}"/>
                  </a:ext>
                </a:extLst>
              </p:cNvPr>
              <p:cNvSpPr/>
              <p:nvPr/>
            </p:nvSpPr>
            <p:spPr>
              <a:xfrm>
                <a:off x="8458164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8" name="Google Shape;76;p14">
                <a:extLst>
                  <a:ext uri="{FF2B5EF4-FFF2-40B4-BE49-F238E27FC236}">
                    <a16:creationId xmlns:a16="http://schemas.microsoft.com/office/drawing/2014/main" id="{88F8070E-DE85-D660-181D-59FB5C61533E}"/>
                  </a:ext>
                </a:extLst>
              </p:cNvPr>
              <p:cNvSpPr/>
              <p:nvPr/>
            </p:nvSpPr>
            <p:spPr>
              <a:xfrm>
                <a:off x="8593817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9" name="Google Shape;76;p14">
                <a:extLst>
                  <a:ext uri="{FF2B5EF4-FFF2-40B4-BE49-F238E27FC236}">
                    <a16:creationId xmlns:a16="http://schemas.microsoft.com/office/drawing/2014/main" id="{591B85E7-C680-C514-FDA2-473428D8E3FF}"/>
                  </a:ext>
                </a:extLst>
              </p:cNvPr>
              <p:cNvSpPr/>
              <p:nvPr/>
            </p:nvSpPr>
            <p:spPr>
              <a:xfrm>
                <a:off x="8729464" y="2793974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0" name="Google Shape;76;p14">
                <a:extLst>
                  <a:ext uri="{FF2B5EF4-FFF2-40B4-BE49-F238E27FC236}">
                    <a16:creationId xmlns:a16="http://schemas.microsoft.com/office/drawing/2014/main" id="{EFBE240E-0170-4BAF-471A-5D998EEE45BD}"/>
                  </a:ext>
                </a:extLst>
              </p:cNvPr>
              <p:cNvSpPr/>
              <p:nvPr/>
            </p:nvSpPr>
            <p:spPr>
              <a:xfrm>
                <a:off x="5336578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1" name="Google Shape;76;p14">
                <a:extLst>
                  <a:ext uri="{FF2B5EF4-FFF2-40B4-BE49-F238E27FC236}">
                    <a16:creationId xmlns:a16="http://schemas.microsoft.com/office/drawing/2014/main" id="{481698E6-4CE1-E31D-F5B4-0BB6AE5C521E}"/>
                  </a:ext>
                </a:extLst>
              </p:cNvPr>
              <p:cNvSpPr/>
              <p:nvPr/>
            </p:nvSpPr>
            <p:spPr>
              <a:xfrm>
                <a:off x="5472231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2" name="Google Shape;76;p14">
                <a:extLst>
                  <a:ext uri="{FF2B5EF4-FFF2-40B4-BE49-F238E27FC236}">
                    <a16:creationId xmlns:a16="http://schemas.microsoft.com/office/drawing/2014/main" id="{80417D30-DCFC-0F13-B0AC-C049E8E53845}"/>
                  </a:ext>
                </a:extLst>
              </p:cNvPr>
              <p:cNvSpPr/>
              <p:nvPr/>
            </p:nvSpPr>
            <p:spPr>
              <a:xfrm>
                <a:off x="5607884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3" name="Google Shape;76;p14">
                <a:extLst>
                  <a:ext uri="{FF2B5EF4-FFF2-40B4-BE49-F238E27FC236}">
                    <a16:creationId xmlns:a16="http://schemas.microsoft.com/office/drawing/2014/main" id="{3EBA3D25-A390-7EE6-BA4B-AA305F69404D}"/>
                  </a:ext>
                </a:extLst>
              </p:cNvPr>
              <p:cNvSpPr/>
              <p:nvPr/>
            </p:nvSpPr>
            <p:spPr>
              <a:xfrm>
                <a:off x="5743537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4" name="Google Shape;76;p14">
                <a:extLst>
                  <a:ext uri="{FF2B5EF4-FFF2-40B4-BE49-F238E27FC236}">
                    <a16:creationId xmlns:a16="http://schemas.microsoft.com/office/drawing/2014/main" id="{1C257FC8-5ECA-69F2-577E-B1626BE07D4F}"/>
                  </a:ext>
                </a:extLst>
              </p:cNvPr>
              <p:cNvSpPr/>
              <p:nvPr/>
            </p:nvSpPr>
            <p:spPr>
              <a:xfrm>
                <a:off x="5879189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5" name="Google Shape;76;p14">
                <a:extLst>
                  <a:ext uri="{FF2B5EF4-FFF2-40B4-BE49-F238E27FC236}">
                    <a16:creationId xmlns:a16="http://schemas.microsoft.com/office/drawing/2014/main" id="{429225E0-547B-0662-1432-582A350D4D0C}"/>
                  </a:ext>
                </a:extLst>
              </p:cNvPr>
              <p:cNvSpPr/>
              <p:nvPr/>
            </p:nvSpPr>
            <p:spPr>
              <a:xfrm>
                <a:off x="6014842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6" name="Google Shape;76;p14">
                <a:extLst>
                  <a:ext uri="{FF2B5EF4-FFF2-40B4-BE49-F238E27FC236}">
                    <a16:creationId xmlns:a16="http://schemas.microsoft.com/office/drawing/2014/main" id="{01BD4124-4CFC-68EA-795C-4575FD343319}"/>
                  </a:ext>
                </a:extLst>
              </p:cNvPr>
              <p:cNvSpPr/>
              <p:nvPr/>
            </p:nvSpPr>
            <p:spPr>
              <a:xfrm>
                <a:off x="6150495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7" name="Google Shape;76;p14">
                <a:extLst>
                  <a:ext uri="{FF2B5EF4-FFF2-40B4-BE49-F238E27FC236}">
                    <a16:creationId xmlns:a16="http://schemas.microsoft.com/office/drawing/2014/main" id="{E2FEDDE5-9969-891E-D362-D2E7E8500B50}"/>
                  </a:ext>
                </a:extLst>
              </p:cNvPr>
              <p:cNvSpPr/>
              <p:nvPr/>
            </p:nvSpPr>
            <p:spPr>
              <a:xfrm>
                <a:off x="6286148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8" name="Google Shape;76;p14">
                <a:extLst>
                  <a:ext uri="{FF2B5EF4-FFF2-40B4-BE49-F238E27FC236}">
                    <a16:creationId xmlns:a16="http://schemas.microsoft.com/office/drawing/2014/main" id="{FFCE5068-AD73-5CDA-7FD3-CF8B1641CBC8}"/>
                  </a:ext>
                </a:extLst>
              </p:cNvPr>
              <p:cNvSpPr/>
              <p:nvPr/>
            </p:nvSpPr>
            <p:spPr>
              <a:xfrm>
                <a:off x="6421801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9" name="Google Shape;76;p14">
                <a:extLst>
                  <a:ext uri="{FF2B5EF4-FFF2-40B4-BE49-F238E27FC236}">
                    <a16:creationId xmlns:a16="http://schemas.microsoft.com/office/drawing/2014/main" id="{7A9ED29C-BDC9-CB76-9D31-238A007EEC62}"/>
                  </a:ext>
                </a:extLst>
              </p:cNvPr>
              <p:cNvSpPr/>
              <p:nvPr/>
            </p:nvSpPr>
            <p:spPr>
              <a:xfrm>
                <a:off x="6557454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0" name="Google Shape;76;p14">
                <a:extLst>
                  <a:ext uri="{FF2B5EF4-FFF2-40B4-BE49-F238E27FC236}">
                    <a16:creationId xmlns:a16="http://schemas.microsoft.com/office/drawing/2014/main" id="{92692C67-9344-5C52-EFF8-FB5422E305D4}"/>
                  </a:ext>
                </a:extLst>
              </p:cNvPr>
              <p:cNvSpPr/>
              <p:nvPr/>
            </p:nvSpPr>
            <p:spPr>
              <a:xfrm>
                <a:off x="6693106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1" name="Google Shape;76;p14">
                <a:extLst>
                  <a:ext uri="{FF2B5EF4-FFF2-40B4-BE49-F238E27FC236}">
                    <a16:creationId xmlns:a16="http://schemas.microsoft.com/office/drawing/2014/main" id="{DE17AB9E-3ED5-A34B-5BA2-F589CBFE37C0}"/>
                  </a:ext>
                </a:extLst>
              </p:cNvPr>
              <p:cNvSpPr/>
              <p:nvPr/>
            </p:nvSpPr>
            <p:spPr>
              <a:xfrm>
                <a:off x="6828759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2" name="Google Shape;76;p14">
                <a:extLst>
                  <a:ext uri="{FF2B5EF4-FFF2-40B4-BE49-F238E27FC236}">
                    <a16:creationId xmlns:a16="http://schemas.microsoft.com/office/drawing/2014/main" id="{512BAB76-7FF0-56D6-3B7A-86789E49B504}"/>
                  </a:ext>
                </a:extLst>
              </p:cNvPr>
              <p:cNvSpPr/>
              <p:nvPr/>
            </p:nvSpPr>
            <p:spPr>
              <a:xfrm>
                <a:off x="6964412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3" name="Google Shape;76;p14">
                <a:extLst>
                  <a:ext uri="{FF2B5EF4-FFF2-40B4-BE49-F238E27FC236}">
                    <a16:creationId xmlns:a16="http://schemas.microsoft.com/office/drawing/2014/main" id="{DE79B1ED-FC5D-C235-D708-1D14E33FF34F}"/>
                  </a:ext>
                </a:extLst>
              </p:cNvPr>
              <p:cNvSpPr/>
              <p:nvPr/>
            </p:nvSpPr>
            <p:spPr>
              <a:xfrm>
                <a:off x="7100065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4" name="Google Shape;76;p14">
                <a:extLst>
                  <a:ext uri="{FF2B5EF4-FFF2-40B4-BE49-F238E27FC236}">
                    <a16:creationId xmlns:a16="http://schemas.microsoft.com/office/drawing/2014/main" id="{ED5910C7-EA45-1A97-F60D-A09E38418DB7}"/>
                  </a:ext>
                </a:extLst>
              </p:cNvPr>
              <p:cNvSpPr/>
              <p:nvPr/>
            </p:nvSpPr>
            <p:spPr>
              <a:xfrm>
                <a:off x="7235718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5" name="Google Shape;76;p14">
                <a:extLst>
                  <a:ext uri="{FF2B5EF4-FFF2-40B4-BE49-F238E27FC236}">
                    <a16:creationId xmlns:a16="http://schemas.microsoft.com/office/drawing/2014/main" id="{2DEF5EB4-524C-AE5F-5CD4-201552117110}"/>
                  </a:ext>
                </a:extLst>
              </p:cNvPr>
              <p:cNvSpPr/>
              <p:nvPr/>
            </p:nvSpPr>
            <p:spPr>
              <a:xfrm>
                <a:off x="7371371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6" name="Google Shape;76;p14">
                <a:extLst>
                  <a:ext uri="{FF2B5EF4-FFF2-40B4-BE49-F238E27FC236}">
                    <a16:creationId xmlns:a16="http://schemas.microsoft.com/office/drawing/2014/main" id="{4E40E7EF-3D10-C0BF-23D2-726FF205F8B3}"/>
                  </a:ext>
                </a:extLst>
              </p:cNvPr>
              <p:cNvSpPr/>
              <p:nvPr/>
            </p:nvSpPr>
            <p:spPr>
              <a:xfrm>
                <a:off x="7507023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7" name="Google Shape;76;p14">
                <a:extLst>
                  <a:ext uri="{FF2B5EF4-FFF2-40B4-BE49-F238E27FC236}">
                    <a16:creationId xmlns:a16="http://schemas.microsoft.com/office/drawing/2014/main" id="{66589B50-1487-7265-6F8A-2164184A05CB}"/>
                  </a:ext>
                </a:extLst>
              </p:cNvPr>
              <p:cNvSpPr/>
              <p:nvPr/>
            </p:nvSpPr>
            <p:spPr>
              <a:xfrm>
                <a:off x="7642676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8" name="Google Shape;76;p14">
                <a:extLst>
                  <a:ext uri="{FF2B5EF4-FFF2-40B4-BE49-F238E27FC236}">
                    <a16:creationId xmlns:a16="http://schemas.microsoft.com/office/drawing/2014/main" id="{9D96B152-9668-908F-6D67-176FE40D4087}"/>
                  </a:ext>
                </a:extLst>
              </p:cNvPr>
              <p:cNvSpPr/>
              <p:nvPr/>
            </p:nvSpPr>
            <p:spPr>
              <a:xfrm>
                <a:off x="7778329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9" name="Google Shape;76;p14">
                <a:extLst>
                  <a:ext uri="{FF2B5EF4-FFF2-40B4-BE49-F238E27FC236}">
                    <a16:creationId xmlns:a16="http://schemas.microsoft.com/office/drawing/2014/main" id="{3DAFE869-9B5D-FF6D-9AED-B80A6231FDE6}"/>
                  </a:ext>
                </a:extLst>
              </p:cNvPr>
              <p:cNvSpPr/>
              <p:nvPr/>
            </p:nvSpPr>
            <p:spPr>
              <a:xfrm>
                <a:off x="7913982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00" name="Google Shape;76;p14">
                <a:extLst>
                  <a:ext uri="{FF2B5EF4-FFF2-40B4-BE49-F238E27FC236}">
                    <a16:creationId xmlns:a16="http://schemas.microsoft.com/office/drawing/2014/main" id="{82A61FE1-D28C-4378-60A9-C53F143E22C4}"/>
                  </a:ext>
                </a:extLst>
              </p:cNvPr>
              <p:cNvSpPr/>
              <p:nvPr/>
            </p:nvSpPr>
            <p:spPr>
              <a:xfrm>
                <a:off x="8049635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01" name="Google Shape;76;p14">
                <a:extLst>
                  <a:ext uri="{FF2B5EF4-FFF2-40B4-BE49-F238E27FC236}">
                    <a16:creationId xmlns:a16="http://schemas.microsoft.com/office/drawing/2014/main" id="{6B871455-CBED-8805-2485-90A08B681C90}"/>
                  </a:ext>
                </a:extLst>
              </p:cNvPr>
              <p:cNvSpPr/>
              <p:nvPr/>
            </p:nvSpPr>
            <p:spPr>
              <a:xfrm>
                <a:off x="8185288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02" name="Google Shape;76;p14">
                <a:extLst>
                  <a:ext uri="{FF2B5EF4-FFF2-40B4-BE49-F238E27FC236}">
                    <a16:creationId xmlns:a16="http://schemas.microsoft.com/office/drawing/2014/main" id="{98F47DB4-E5CB-42EF-39C8-3AFFDB4BAF82}"/>
                  </a:ext>
                </a:extLst>
              </p:cNvPr>
              <p:cNvSpPr/>
              <p:nvPr/>
            </p:nvSpPr>
            <p:spPr>
              <a:xfrm>
                <a:off x="8320940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03" name="Google Shape;76;p14">
                <a:extLst>
                  <a:ext uri="{FF2B5EF4-FFF2-40B4-BE49-F238E27FC236}">
                    <a16:creationId xmlns:a16="http://schemas.microsoft.com/office/drawing/2014/main" id="{5004FCE7-0635-1403-15ED-8DDB68DCE0F6}"/>
                  </a:ext>
                </a:extLst>
              </p:cNvPr>
              <p:cNvSpPr/>
              <p:nvPr/>
            </p:nvSpPr>
            <p:spPr>
              <a:xfrm>
                <a:off x="8456593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04" name="Google Shape;76;p14">
                <a:extLst>
                  <a:ext uri="{FF2B5EF4-FFF2-40B4-BE49-F238E27FC236}">
                    <a16:creationId xmlns:a16="http://schemas.microsoft.com/office/drawing/2014/main" id="{E19E81E5-895F-05AB-FF03-6900599721B2}"/>
                  </a:ext>
                </a:extLst>
              </p:cNvPr>
              <p:cNvSpPr/>
              <p:nvPr/>
            </p:nvSpPr>
            <p:spPr>
              <a:xfrm>
                <a:off x="8592246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05" name="Google Shape;76;p14">
                <a:extLst>
                  <a:ext uri="{FF2B5EF4-FFF2-40B4-BE49-F238E27FC236}">
                    <a16:creationId xmlns:a16="http://schemas.microsoft.com/office/drawing/2014/main" id="{6CDF05EB-FE6B-F152-4542-98CB5F3988C9}"/>
                  </a:ext>
                </a:extLst>
              </p:cNvPr>
              <p:cNvSpPr/>
              <p:nvPr/>
            </p:nvSpPr>
            <p:spPr>
              <a:xfrm>
                <a:off x="8727893" y="3372933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06" name="Left Brace 105">
                <a:extLst>
                  <a:ext uri="{FF2B5EF4-FFF2-40B4-BE49-F238E27FC236}">
                    <a16:creationId xmlns:a16="http://schemas.microsoft.com/office/drawing/2014/main" id="{42AF4F70-8E6D-5861-38DA-3623D7693970}"/>
                  </a:ext>
                </a:extLst>
              </p:cNvPr>
              <p:cNvSpPr/>
              <p:nvPr/>
            </p:nvSpPr>
            <p:spPr>
              <a:xfrm rot="16200000">
                <a:off x="7879619" y="2718484"/>
                <a:ext cx="176424" cy="1728408"/>
              </a:xfrm>
              <a:prstGeom prst="leftBrace">
                <a:avLst>
                  <a:gd name="adj1" fmla="val 83693"/>
                  <a:gd name="adj2" fmla="val 50000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latin typeface="Aptos" panose="020B0004020202020204" pitchFamily="34" charset="0"/>
                </a:endParaRPr>
              </a:p>
            </p:txBody>
          </p:sp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DB28937E-A83A-2D37-26DD-53702BB184D5}"/>
                  </a:ext>
                </a:extLst>
              </p:cNvPr>
              <p:cNvSpPr txBox="1"/>
              <p:nvPr/>
            </p:nvSpPr>
            <p:spPr>
              <a:xfrm>
                <a:off x="7103627" y="3645396"/>
                <a:ext cx="1728407" cy="288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50" dirty="0">
                    <a:latin typeface="Aptos" panose="020B0004020202020204" pitchFamily="34" charset="0"/>
                  </a:rPr>
                  <a:t>Discard Ref</a:t>
                </a:r>
              </a:p>
              <a:p>
                <a:pPr algn="ctr"/>
                <a:r>
                  <a:rPr lang="en-US" sz="1050" dirty="0">
                    <a:latin typeface="Aptos" panose="020B0004020202020204" pitchFamily="34" charset="0"/>
                  </a:rPr>
                  <a:t>Tokens</a:t>
                </a:r>
              </a:p>
            </p:txBody>
          </p:sp>
          <p:cxnSp>
            <p:nvCxnSpPr>
              <p:cNvPr id="108" name="Straight Arrow Connector 107">
                <a:extLst>
                  <a:ext uri="{FF2B5EF4-FFF2-40B4-BE49-F238E27FC236}">
                    <a16:creationId xmlns:a16="http://schemas.microsoft.com/office/drawing/2014/main" id="{4456253B-9A13-7775-C092-8F871FD9AA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74049" y="2031916"/>
                <a:ext cx="343775" cy="338385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9" name="Google Shape;68;p14">
                <a:extLst>
                  <a:ext uri="{FF2B5EF4-FFF2-40B4-BE49-F238E27FC236}">
                    <a16:creationId xmlns:a16="http://schemas.microsoft.com/office/drawing/2014/main" id="{8A2B78B7-CBBE-E151-427A-04521819E137}"/>
                  </a:ext>
                </a:extLst>
              </p:cNvPr>
              <p:cNvSpPr/>
              <p:nvPr/>
            </p:nvSpPr>
            <p:spPr>
              <a:xfrm>
                <a:off x="8968508" y="3058153"/>
                <a:ext cx="718294" cy="259639"/>
              </a:xfrm>
              <a:prstGeom prst="roundRect">
                <a:avLst>
                  <a:gd name="adj" fmla="val 16667"/>
                </a:avLst>
              </a:prstGeom>
              <a:solidFill>
                <a:schemeClr val="lt2"/>
              </a:solidFill>
              <a:ln w="59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r>
                  <a:rPr lang="en" sz="105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Text Encoder</a:t>
                </a:r>
                <a:endParaRPr sz="1050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cxnSp>
            <p:nvCxnSpPr>
              <p:cNvPr id="110" name="Google Shape;69;p14">
                <a:extLst>
                  <a:ext uri="{FF2B5EF4-FFF2-40B4-BE49-F238E27FC236}">
                    <a16:creationId xmlns:a16="http://schemas.microsoft.com/office/drawing/2014/main" id="{355B0F30-D78E-43F5-DAD8-A6D05BBB3E5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843817" y="3187973"/>
                <a:ext cx="124691" cy="0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  <p:sp>
            <p:nvSpPr>
              <p:cNvPr id="111" name="Google Shape;352;p16">
                <a:extLst>
                  <a:ext uri="{FF2B5EF4-FFF2-40B4-BE49-F238E27FC236}">
                    <a16:creationId xmlns:a16="http://schemas.microsoft.com/office/drawing/2014/main" id="{6AFCAA55-2167-04FB-EE72-B876E22C2023}"/>
                  </a:ext>
                </a:extLst>
              </p:cNvPr>
              <p:cNvSpPr txBox="1"/>
              <p:nvPr/>
            </p:nvSpPr>
            <p:spPr>
              <a:xfrm>
                <a:off x="8979698" y="2576986"/>
                <a:ext cx="695913" cy="2988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7150" tIns="57150" rIns="57150" bIns="57150" anchor="t" anchorCtr="0">
                <a:noAutofit/>
              </a:bodyPr>
              <a:lstStyle/>
              <a:p>
                <a:pPr algn="ctr"/>
                <a:r>
                  <a:rPr lang="en" sz="1050" dirty="0">
                    <a:solidFill>
                      <a:schemeClr val="dk1"/>
                    </a:solidFill>
                    <a:latin typeface="Bradley Hand" pitchFamily="2" charset="77"/>
                    <a:ea typeface="DM Sans"/>
                    <a:cs typeface="DM Sans"/>
                    <a:sym typeface="DM Sans"/>
                  </a:rPr>
                  <a:t>“Turn them into a pirate“</a:t>
                </a:r>
                <a:endParaRPr sz="1050" dirty="0">
                  <a:solidFill>
                    <a:schemeClr val="dk1"/>
                  </a:solidFill>
                  <a:latin typeface="Bradley Hand" pitchFamily="2" charset="77"/>
                  <a:ea typeface="DM Sans"/>
                  <a:cs typeface="DM Sans"/>
                  <a:sym typeface="DM Sans"/>
                </a:endParaRPr>
              </a:p>
            </p:txBody>
          </p:sp>
          <p:cxnSp>
            <p:nvCxnSpPr>
              <p:cNvPr id="112" name="Google Shape;69;p14">
                <a:extLst>
                  <a:ext uri="{FF2B5EF4-FFF2-40B4-BE49-F238E27FC236}">
                    <a16:creationId xmlns:a16="http://schemas.microsoft.com/office/drawing/2014/main" id="{9BF2605E-0ECF-B7C3-D574-1FD675C3EBF9}"/>
                  </a:ext>
                </a:extLst>
              </p:cNvPr>
              <p:cNvCxnSpPr>
                <a:cxnSpLocks/>
                <a:stCxn id="111" idx="2"/>
                <a:endCxn id="109" idx="0"/>
              </p:cNvCxnSpPr>
              <p:nvPr/>
            </p:nvCxnSpPr>
            <p:spPr>
              <a:xfrm>
                <a:off x="9327655" y="2875842"/>
                <a:ext cx="0" cy="182311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96254DA-F497-4E60-09FA-F477ED4D1B70}"/>
                </a:ext>
              </a:extLst>
            </p:cNvPr>
            <p:cNvSpPr txBox="1"/>
            <p:nvPr/>
          </p:nvSpPr>
          <p:spPr>
            <a:xfrm>
              <a:off x="5264442" y="5113697"/>
              <a:ext cx="4227295" cy="256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ptos" panose="020B0004020202020204" pitchFamily="34" charset="0"/>
                </a:rPr>
                <a:t>(b) Our Reference-Based V2V Inference</a:t>
              </a: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B3B8D9E5-3E14-1035-1FA7-E311AACAFD0C}"/>
              </a:ext>
            </a:extLst>
          </p:cNvPr>
          <p:cNvSpPr/>
          <p:nvPr/>
        </p:nvSpPr>
        <p:spPr>
          <a:xfrm rot="20090424">
            <a:off x="4825199" y="2525323"/>
            <a:ext cx="854193" cy="15384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2511C3-B09C-E93C-D312-EEA17CDD181E}"/>
              </a:ext>
            </a:extLst>
          </p:cNvPr>
          <p:cNvSpPr/>
          <p:nvPr/>
        </p:nvSpPr>
        <p:spPr>
          <a:xfrm rot="20090424">
            <a:off x="6559132" y="2525323"/>
            <a:ext cx="854193" cy="15384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312E66-D8B5-893B-2D80-8504D80C1B12}"/>
              </a:ext>
            </a:extLst>
          </p:cNvPr>
          <p:cNvSpPr txBox="1"/>
          <p:nvPr/>
        </p:nvSpPr>
        <p:spPr>
          <a:xfrm>
            <a:off x="8539477" y="1813266"/>
            <a:ext cx="35661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ptos" panose="020B0004020202020204" pitchFamily="34" charset="0"/>
              </a:rPr>
              <a:t>Replace Conditioning Image with Conditioning Input Video</a:t>
            </a:r>
          </a:p>
          <a:p>
            <a:pPr algn="ctr"/>
            <a:endParaRPr lang="en-US" dirty="0">
              <a:latin typeface="Aptos" panose="020B0004020202020204" pitchFamily="34" charset="0"/>
            </a:endParaRPr>
          </a:p>
          <a:p>
            <a:pPr algn="ctr"/>
            <a:r>
              <a:rPr lang="en-US" b="1" dirty="0">
                <a:latin typeface="Aptos" panose="020B0004020202020204" pitchFamily="34" charset="0"/>
              </a:rPr>
              <a:t>Note: </a:t>
            </a:r>
            <a:r>
              <a:rPr lang="en-US" dirty="0">
                <a:latin typeface="Aptos" panose="020B0004020202020204" pitchFamily="34" charset="0"/>
              </a:rPr>
              <a:t>Change Indicator Mask to all 1s</a:t>
            </a:r>
            <a:endParaRPr lang="en-US" b="1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4535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28B38-C209-2C44-AF4F-D28B460F6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95544-5530-C35E-E5C1-CB2004881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Updating Our Conditioning Mechanism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0FD5A0C-59FD-76CE-FF44-D6A60C7FCC11}"/>
              </a:ext>
            </a:extLst>
          </p:cNvPr>
          <p:cNvGrpSpPr/>
          <p:nvPr/>
        </p:nvGrpSpPr>
        <p:grpSpPr>
          <a:xfrm>
            <a:off x="2422863" y="1735430"/>
            <a:ext cx="6912971" cy="5008225"/>
            <a:chOff x="4910031" y="1887830"/>
            <a:chExt cx="4807251" cy="3482699"/>
          </a:xfrm>
        </p:grpSpPr>
        <p:sp>
          <p:nvSpPr>
            <p:cNvPr id="13" name="Google Shape;352;p16">
              <a:extLst>
                <a:ext uri="{FF2B5EF4-FFF2-40B4-BE49-F238E27FC236}">
                  <a16:creationId xmlns:a16="http://schemas.microsoft.com/office/drawing/2014/main" id="{30EE9564-4431-3029-0534-29560BAC5DCC}"/>
                </a:ext>
              </a:extLst>
            </p:cNvPr>
            <p:cNvSpPr txBox="1"/>
            <p:nvPr/>
          </p:nvSpPr>
          <p:spPr>
            <a:xfrm>
              <a:off x="4910031" y="3054525"/>
              <a:ext cx="708823" cy="2176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7150" tIns="57150" rIns="57150" bIns="57150" anchor="t" anchorCtr="0">
              <a:noAutofit/>
            </a:bodyPr>
            <a:lstStyle/>
            <a:p>
              <a:pPr algn="ctr"/>
              <a:r>
                <a:rPr lang="en" sz="1400" dirty="0">
                  <a:solidFill>
                    <a:schemeClr val="dk1"/>
                  </a:solidFill>
                  <a:latin typeface="Aptos" panose="020B0004020202020204" pitchFamily="34" charset="0"/>
                  <a:ea typeface="DM Sans"/>
                  <a:cs typeface="DM Sans"/>
                  <a:sym typeface="DM Sans"/>
                </a:rPr>
                <a:t>Time</a:t>
              </a:r>
              <a:endParaRPr sz="1400" dirty="0">
                <a:solidFill>
                  <a:schemeClr val="dk1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E54A0C0-964B-E269-E236-BF1E3445B85D}"/>
                </a:ext>
              </a:extLst>
            </p:cNvPr>
            <p:cNvGrpSpPr/>
            <p:nvPr/>
          </p:nvGrpSpPr>
          <p:grpSpPr>
            <a:xfrm>
              <a:off x="5304529" y="1887830"/>
              <a:ext cx="4412753" cy="3021862"/>
              <a:chOff x="5274049" y="912470"/>
              <a:chExt cx="4412753" cy="3021862"/>
            </a:xfrm>
          </p:grpSpPr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0040538D-282B-965D-7A3B-51364C31535C}"/>
                  </a:ext>
                </a:extLst>
              </p:cNvPr>
              <p:cNvSpPr/>
              <p:nvPr/>
            </p:nvSpPr>
            <p:spPr>
              <a:xfrm>
                <a:off x="5738808" y="1423122"/>
                <a:ext cx="390696" cy="167693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latin typeface="Aptos" panose="020B0004020202020204" pitchFamily="34" charset="0"/>
                </a:endParaRPr>
              </a:p>
            </p:txBody>
          </p:sp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3A556F2A-9597-5CBD-7C5B-42FB14D8DC74}"/>
                  </a:ext>
                </a:extLst>
              </p:cNvPr>
              <p:cNvSpPr/>
              <p:nvPr/>
            </p:nvSpPr>
            <p:spPr>
              <a:xfrm>
                <a:off x="6492338" y="1430260"/>
                <a:ext cx="418755" cy="167693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latin typeface="Aptos" panose="020B0004020202020204" pitchFamily="34" charset="0"/>
                </a:endParaRPr>
              </a:p>
            </p:txBody>
          </p:sp>
          <p:sp>
            <p:nvSpPr>
              <p:cNvPr id="19" name="Rounded Rectangle 18">
                <a:extLst>
                  <a:ext uri="{FF2B5EF4-FFF2-40B4-BE49-F238E27FC236}">
                    <a16:creationId xmlns:a16="http://schemas.microsoft.com/office/drawing/2014/main" id="{1151093D-A255-789F-0A25-CBD0FE7E3ABF}"/>
                  </a:ext>
                </a:extLst>
              </p:cNvPr>
              <p:cNvSpPr/>
              <p:nvPr/>
            </p:nvSpPr>
            <p:spPr>
              <a:xfrm>
                <a:off x="6915792" y="1427175"/>
                <a:ext cx="390696" cy="167693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latin typeface="Aptos" panose="020B0004020202020204" pitchFamily="34" charset="0"/>
                </a:endParaRPr>
              </a:p>
            </p:txBody>
          </p:sp>
          <p:sp>
            <p:nvSpPr>
              <p:cNvPr id="20" name="Google Shape;154;p14">
                <a:extLst>
                  <a:ext uri="{FF2B5EF4-FFF2-40B4-BE49-F238E27FC236}">
                    <a16:creationId xmlns:a16="http://schemas.microsoft.com/office/drawing/2014/main" id="{375ADEBF-56F0-ADB6-FAF9-3D70E9E417BB}"/>
                  </a:ext>
                </a:extLst>
              </p:cNvPr>
              <p:cNvSpPr txBox="1"/>
              <p:nvPr/>
            </p:nvSpPr>
            <p:spPr>
              <a:xfrm>
                <a:off x="6469359" y="1399336"/>
                <a:ext cx="479746" cy="1990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25" tIns="35725" rIns="35725" bIns="35725" anchor="t" anchorCtr="0">
                <a:noAutofit/>
              </a:bodyPr>
              <a:lstStyle/>
              <a:p>
                <a:pPr algn="ctr"/>
                <a:r>
                  <a:rPr lang="en" sz="800" b="1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Input Video </a:t>
                </a:r>
                <a:r>
                  <a:rPr lang="en" sz="800" b="1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Latents</a:t>
                </a:r>
                <a:endParaRPr lang="en" sz="800" b="1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  <a:p>
                <a:pPr algn="ctr"/>
                <a:endParaRPr sz="800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21" name="Google Shape;74;p14">
                <a:extLst>
                  <a:ext uri="{FF2B5EF4-FFF2-40B4-BE49-F238E27FC236}">
                    <a16:creationId xmlns:a16="http://schemas.microsoft.com/office/drawing/2014/main" id="{2CBF86E7-8CA7-2A9F-E8F3-479462D679BA}"/>
                  </a:ext>
                </a:extLst>
              </p:cNvPr>
              <p:cNvSpPr/>
              <p:nvPr/>
            </p:nvSpPr>
            <p:spPr>
              <a:xfrm>
                <a:off x="5337979" y="2446747"/>
                <a:ext cx="3511606" cy="298839"/>
              </a:xfrm>
              <a:prstGeom prst="roundRect">
                <a:avLst>
                  <a:gd name="adj" fmla="val 16667"/>
                </a:avLst>
              </a:prstGeom>
              <a:solidFill>
                <a:schemeClr val="lt2"/>
              </a:solidFill>
              <a:ln w="59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r>
                  <a:rPr lang="en" sz="105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Channel </a:t>
                </a:r>
                <a:r>
                  <a:rPr lang="en" sz="1050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Concat</a:t>
                </a:r>
                <a:r>
                  <a:rPr lang="en" sz="105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 3 Inputs, </a:t>
                </a:r>
                <a:r>
                  <a:rPr lang="en" sz="1050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Patchify</a:t>
                </a:r>
                <a:r>
                  <a:rPr lang="en" sz="105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, and Embed</a:t>
                </a:r>
                <a:endParaRPr sz="1050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22" name="Google Shape;142;p14">
                <a:extLst>
                  <a:ext uri="{FF2B5EF4-FFF2-40B4-BE49-F238E27FC236}">
                    <a16:creationId xmlns:a16="http://schemas.microsoft.com/office/drawing/2014/main" id="{45579A6D-A7E0-B920-2336-1C424AF544E6}"/>
                  </a:ext>
                </a:extLst>
              </p:cNvPr>
              <p:cNvSpPr/>
              <p:nvPr/>
            </p:nvSpPr>
            <p:spPr>
              <a:xfrm>
                <a:off x="5337979" y="2942590"/>
                <a:ext cx="3505974" cy="407935"/>
              </a:xfrm>
              <a:prstGeom prst="roundRect">
                <a:avLst>
                  <a:gd name="adj" fmla="val 16667"/>
                </a:avLst>
              </a:prstGeom>
              <a:solidFill>
                <a:schemeClr val="lt2"/>
              </a:solidFill>
              <a:ln w="59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r>
                  <a:rPr lang="en" sz="1050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DiT</a:t>
                </a:r>
                <a:r>
                  <a:rPr lang="en" sz="105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 Blocks</a:t>
                </a:r>
                <a:endParaRPr sz="1050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pic>
            <p:nvPicPr>
              <p:cNvPr id="23" name="Google Shape;174;p14">
                <a:extLst>
                  <a:ext uri="{FF2B5EF4-FFF2-40B4-BE49-F238E27FC236}">
                    <a16:creationId xmlns:a16="http://schemas.microsoft.com/office/drawing/2014/main" id="{DD930874-EB91-3F7A-6C0D-6524AA54C107}"/>
                  </a:ext>
                </a:extLst>
              </p:cNvPr>
              <p:cNvPicPr preferRelativeResize="0"/>
              <p:nvPr/>
            </p:nvPicPr>
            <p:blipFill>
              <a:blip r:embed="rId2"/>
              <a:srcRect l="19299" r="19299"/>
              <a:stretch/>
            </p:blipFill>
            <p:spPr>
              <a:xfrm>
                <a:off x="5740603" y="1620126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24" name="Google Shape;174;p14">
                <a:extLst>
                  <a:ext uri="{FF2B5EF4-FFF2-40B4-BE49-F238E27FC236}">
                    <a16:creationId xmlns:a16="http://schemas.microsoft.com/office/drawing/2014/main" id="{CC0639BA-0056-B55C-4B21-90B7A46F374D}"/>
                  </a:ext>
                </a:extLst>
              </p:cNvPr>
              <p:cNvPicPr preferRelativeResize="0"/>
              <p:nvPr/>
            </p:nvPicPr>
            <p:blipFill>
              <a:blip r:embed="rId3"/>
              <a:srcRect l="19299" r="19299"/>
              <a:stretch/>
            </p:blipFill>
            <p:spPr>
              <a:xfrm>
                <a:off x="5892823" y="1791872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25" name="Google Shape;174;p14">
                <a:extLst>
                  <a:ext uri="{FF2B5EF4-FFF2-40B4-BE49-F238E27FC236}">
                    <a16:creationId xmlns:a16="http://schemas.microsoft.com/office/drawing/2014/main" id="{90E0A330-70A3-7B00-4277-C63582B9F10D}"/>
                  </a:ext>
                </a:extLst>
              </p:cNvPr>
              <p:cNvPicPr preferRelativeResize="0"/>
              <p:nvPr/>
            </p:nvPicPr>
            <p:blipFill>
              <a:blip r:embed="rId4"/>
              <a:srcRect l="19299" r="19299"/>
              <a:stretch/>
            </p:blipFill>
            <p:spPr>
              <a:xfrm>
                <a:off x="6069928" y="1978684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26" name="Google Shape;174;p14">
                <a:extLst>
                  <a:ext uri="{FF2B5EF4-FFF2-40B4-BE49-F238E27FC236}">
                    <a16:creationId xmlns:a16="http://schemas.microsoft.com/office/drawing/2014/main" id="{738A1E66-2F2D-16D6-2DD9-F4A8D7CC537F}"/>
                  </a:ext>
                </a:extLst>
              </p:cNvPr>
              <p:cNvPicPr preferRelativeResize="0"/>
              <p:nvPr/>
            </p:nvPicPr>
            <p:blipFill rotWithShape="1">
              <a:blip r:embed="rId5">
                <a:alphaModFix/>
              </a:blip>
              <a:srcRect l="2131" t="2406" r="3117" b="19456"/>
              <a:stretch/>
            </p:blipFill>
            <p:spPr>
              <a:xfrm>
                <a:off x="5346485" y="1620127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27" name="Google Shape;176;p14">
                <a:extLst>
                  <a:ext uri="{FF2B5EF4-FFF2-40B4-BE49-F238E27FC236}">
                    <a16:creationId xmlns:a16="http://schemas.microsoft.com/office/drawing/2014/main" id="{BD04764A-6623-B60C-8358-E4AAFCE10A66}"/>
                  </a:ext>
                </a:extLst>
              </p:cNvPr>
              <p:cNvPicPr preferRelativeResize="0"/>
              <p:nvPr/>
            </p:nvPicPr>
            <p:blipFill rotWithShape="1">
              <a:blip r:embed="rId5">
                <a:alphaModFix/>
              </a:blip>
              <a:srcRect l="2131" t="2406" r="3117" b="19456"/>
              <a:stretch/>
            </p:blipFill>
            <p:spPr>
              <a:xfrm>
                <a:off x="5493893" y="1789622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28" name="Google Shape;177;p14">
                <a:extLst>
                  <a:ext uri="{FF2B5EF4-FFF2-40B4-BE49-F238E27FC236}">
                    <a16:creationId xmlns:a16="http://schemas.microsoft.com/office/drawing/2014/main" id="{2F6A9ED2-33C1-70E7-4FBB-E4F7162D65C1}"/>
                  </a:ext>
                </a:extLst>
              </p:cNvPr>
              <p:cNvPicPr preferRelativeResize="0"/>
              <p:nvPr/>
            </p:nvPicPr>
            <p:blipFill rotWithShape="1">
              <a:blip r:embed="rId5">
                <a:alphaModFix/>
              </a:blip>
              <a:srcRect l="2131" t="2406" r="3117" b="19456"/>
              <a:stretch/>
            </p:blipFill>
            <p:spPr>
              <a:xfrm>
                <a:off x="5669578" y="1978685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sp>
            <p:nvSpPr>
              <p:cNvPr id="29" name="Left Brace 28">
                <a:extLst>
                  <a:ext uri="{FF2B5EF4-FFF2-40B4-BE49-F238E27FC236}">
                    <a16:creationId xmlns:a16="http://schemas.microsoft.com/office/drawing/2014/main" id="{D4AB8BB2-B4C0-4A12-271C-FD812E2AB6BF}"/>
                  </a:ext>
                </a:extLst>
              </p:cNvPr>
              <p:cNvSpPr/>
              <p:nvPr/>
            </p:nvSpPr>
            <p:spPr>
              <a:xfrm rot="16200000">
                <a:off x="6113971" y="2718484"/>
                <a:ext cx="176424" cy="1728408"/>
              </a:xfrm>
              <a:prstGeom prst="leftBrace">
                <a:avLst>
                  <a:gd name="adj1" fmla="val 83693"/>
                  <a:gd name="adj2" fmla="val 50000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latin typeface="Aptos" panose="020B0004020202020204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FBD7178-352E-B340-CC9D-48226FF93338}"/>
                  </a:ext>
                </a:extLst>
              </p:cNvPr>
              <p:cNvSpPr txBox="1"/>
              <p:nvPr/>
            </p:nvSpPr>
            <p:spPr>
              <a:xfrm>
                <a:off x="5337979" y="3645396"/>
                <a:ext cx="1728407" cy="288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50" dirty="0">
                    <a:latin typeface="Aptos" panose="020B0004020202020204" pitchFamily="34" charset="0"/>
                  </a:rPr>
                  <a:t>Output Video Noise Prediction </a:t>
                </a:r>
              </a:p>
              <a:p>
                <a:pPr algn="ctr"/>
                <a:r>
                  <a:rPr lang="en-US" sz="1050" dirty="0">
                    <a:latin typeface="Aptos" panose="020B0004020202020204" pitchFamily="34" charset="0"/>
                  </a:rPr>
                  <a:t>Tokens</a:t>
                </a:r>
              </a:p>
            </p:txBody>
          </p:sp>
          <p:pic>
            <p:nvPicPr>
              <p:cNvPr id="31" name="Google Shape;174;p14">
                <a:extLst>
                  <a:ext uri="{FF2B5EF4-FFF2-40B4-BE49-F238E27FC236}">
                    <a16:creationId xmlns:a16="http://schemas.microsoft.com/office/drawing/2014/main" id="{5990FE87-EFA5-A2D5-11DE-685544DEBF55}"/>
                  </a:ext>
                </a:extLst>
              </p:cNvPr>
              <p:cNvPicPr preferRelativeResize="0"/>
              <p:nvPr/>
            </p:nvPicPr>
            <p:blipFill>
              <a:blip r:embed="rId2"/>
              <a:srcRect l="19299" r="19299"/>
              <a:stretch/>
            </p:blipFill>
            <p:spPr>
              <a:xfrm>
                <a:off x="6914166" y="1620126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32" name="Google Shape;174;p14">
                <a:extLst>
                  <a:ext uri="{FF2B5EF4-FFF2-40B4-BE49-F238E27FC236}">
                    <a16:creationId xmlns:a16="http://schemas.microsoft.com/office/drawing/2014/main" id="{B57D744F-A91C-5EA8-4968-21BB480951C7}"/>
                  </a:ext>
                </a:extLst>
              </p:cNvPr>
              <p:cNvPicPr preferRelativeResize="0"/>
              <p:nvPr/>
            </p:nvPicPr>
            <p:blipFill>
              <a:blip r:embed="rId3"/>
              <a:srcRect l="19299" r="19299"/>
              <a:stretch/>
            </p:blipFill>
            <p:spPr>
              <a:xfrm>
                <a:off x="7066386" y="1791872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33" name="Google Shape;174;p14">
                <a:extLst>
                  <a:ext uri="{FF2B5EF4-FFF2-40B4-BE49-F238E27FC236}">
                    <a16:creationId xmlns:a16="http://schemas.microsoft.com/office/drawing/2014/main" id="{1B490C92-6889-3247-A0B5-B6EEB1E6C435}"/>
                  </a:ext>
                </a:extLst>
              </p:cNvPr>
              <p:cNvPicPr preferRelativeResize="0"/>
              <p:nvPr/>
            </p:nvPicPr>
            <p:blipFill>
              <a:blip r:embed="rId4"/>
              <a:srcRect l="19299" r="19299"/>
              <a:stretch/>
            </p:blipFill>
            <p:spPr>
              <a:xfrm>
                <a:off x="7243492" y="1978684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34" name="Google Shape;177;p14">
                <a:extLst>
                  <a:ext uri="{FF2B5EF4-FFF2-40B4-BE49-F238E27FC236}">
                    <a16:creationId xmlns:a16="http://schemas.microsoft.com/office/drawing/2014/main" id="{7ECE6810-62E6-373B-FF6F-348867B58008}"/>
                  </a:ext>
                </a:extLst>
              </p:cNvPr>
              <p:cNvPicPr preferRelativeResize="0"/>
              <p:nvPr/>
            </p:nvPicPr>
            <p:blipFill>
              <a:blip r:embed="rId6"/>
              <a:srcRect l="29835" t="4468" r="36743" b="41099"/>
              <a:stretch>
                <a:fillRect/>
              </a:stretch>
            </p:blipFill>
            <p:spPr>
              <a:xfrm>
                <a:off x="6507370" y="1621800"/>
                <a:ext cx="403724" cy="379487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35" name="Google Shape;177;p14">
                <a:extLst>
                  <a:ext uri="{FF2B5EF4-FFF2-40B4-BE49-F238E27FC236}">
                    <a16:creationId xmlns:a16="http://schemas.microsoft.com/office/drawing/2014/main" id="{0D7E3BAE-4FE5-0755-A216-E61F6A51DEFB}"/>
                  </a:ext>
                </a:extLst>
              </p:cNvPr>
              <p:cNvPicPr preferRelativeResize="0"/>
              <p:nvPr/>
            </p:nvPicPr>
            <p:blipFill>
              <a:blip r:embed="rId6"/>
              <a:srcRect l="23103" t="479" r="29215" b="21865"/>
              <a:stretch>
                <a:fillRect/>
              </a:stretch>
            </p:blipFill>
            <p:spPr>
              <a:xfrm>
                <a:off x="6666296" y="1785044"/>
                <a:ext cx="403726" cy="379488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36" name="Google Shape;177;p14">
                <a:extLst>
                  <a:ext uri="{FF2B5EF4-FFF2-40B4-BE49-F238E27FC236}">
                    <a16:creationId xmlns:a16="http://schemas.microsoft.com/office/drawing/2014/main" id="{08C0DFDF-B5C5-C522-3682-65D96B9542E3}"/>
                  </a:ext>
                </a:extLst>
              </p:cNvPr>
              <p:cNvPicPr preferRelativeResize="0"/>
              <p:nvPr/>
            </p:nvPicPr>
            <p:blipFill>
              <a:blip r:embed="rId6"/>
              <a:srcRect l="19299" r="19299"/>
              <a:stretch/>
            </p:blipFill>
            <p:spPr>
              <a:xfrm>
                <a:off x="6843141" y="1987311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sp>
            <p:nvSpPr>
              <p:cNvPr id="37" name="Google Shape;158;p14">
                <a:extLst>
                  <a:ext uri="{FF2B5EF4-FFF2-40B4-BE49-F238E27FC236}">
                    <a16:creationId xmlns:a16="http://schemas.microsoft.com/office/drawing/2014/main" id="{40DF691D-76C8-4E10-017A-A12617943D52}"/>
                  </a:ext>
                </a:extLst>
              </p:cNvPr>
              <p:cNvSpPr/>
              <p:nvPr/>
            </p:nvSpPr>
            <p:spPr>
              <a:xfrm>
                <a:off x="8098020" y="1620126"/>
                <a:ext cx="404789" cy="383296"/>
              </a:xfrm>
              <a:prstGeom prst="rect">
                <a:avLst/>
              </a:prstGeom>
              <a:solidFill>
                <a:schemeClr val="lt1"/>
              </a:solidFill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35725" tIns="35725" rIns="35725" bIns="35725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38" name="Google Shape;158;p14">
                <a:extLst>
                  <a:ext uri="{FF2B5EF4-FFF2-40B4-BE49-F238E27FC236}">
                    <a16:creationId xmlns:a16="http://schemas.microsoft.com/office/drawing/2014/main" id="{9007CAC5-690F-6327-0011-6368CCA33A81}"/>
                  </a:ext>
                </a:extLst>
              </p:cNvPr>
              <p:cNvSpPr/>
              <p:nvPr/>
            </p:nvSpPr>
            <p:spPr>
              <a:xfrm>
                <a:off x="8257634" y="1787314"/>
                <a:ext cx="404789" cy="383296"/>
              </a:xfrm>
              <a:prstGeom prst="rect">
                <a:avLst/>
              </a:prstGeom>
              <a:solidFill>
                <a:schemeClr val="lt1"/>
              </a:solidFill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35725" tIns="35725" rIns="35725" bIns="35725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39" name="Google Shape;158;p14">
                <a:extLst>
                  <a:ext uri="{FF2B5EF4-FFF2-40B4-BE49-F238E27FC236}">
                    <a16:creationId xmlns:a16="http://schemas.microsoft.com/office/drawing/2014/main" id="{F8C3E2DD-09BA-6B65-F9CA-A758498F5F05}"/>
                  </a:ext>
                </a:extLst>
              </p:cNvPr>
              <p:cNvSpPr/>
              <p:nvPr/>
            </p:nvSpPr>
            <p:spPr>
              <a:xfrm>
                <a:off x="8439158" y="1970416"/>
                <a:ext cx="404789" cy="383296"/>
              </a:xfrm>
              <a:prstGeom prst="rect">
                <a:avLst/>
              </a:prstGeom>
              <a:solidFill>
                <a:schemeClr val="lt1"/>
              </a:solidFill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35725" tIns="35725" rIns="35725" bIns="35725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40" name="Google Shape;158;p14">
                <a:extLst>
                  <a:ext uri="{FF2B5EF4-FFF2-40B4-BE49-F238E27FC236}">
                    <a16:creationId xmlns:a16="http://schemas.microsoft.com/office/drawing/2014/main" id="{98CA15E2-0892-BC09-43CA-7C6D313F6397}"/>
                  </a:ext>
                </a:extLst>
              </p:cNvPr>
              <p:cNvSpPr/>
              <p:nvPr/>
            </p:nvSpPr>
            <p:spPr>
              <a:xfrm>
                <a:off x="7699439" y="1618728"/>
                <a:ext cx="404789" cy="383296"/>
              </a:xfrm>
              <a:prstGeom prst="rect">
                <a:avLst/>
              </a:prstGeom>
              <a:solidFill>
                <a:schemeClr val="bg1"/>
              </a:solidFill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35725" tIns="35725" rIns="35725" bIns="35725" anchor="ctr" anchorCtr="0">
                <a:noAutofit/>
              </a:bodyPr>
              <a:lstStyle/>
              <a:p>
                <a:pPr algn="ctr"/>
                <a:endParaRPr sz="600">
                  <a:solidFill>
                    <a:schemeClr val="tx1"/>
                  </a:solidFill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41" name="Google Shape;158;p14">
                <a:extLst>
                  <a:ext uri="{FF2B5EF4-FFF2-40B4-BE49-F238E27FC236}">
                    <a16:creationId xmlns:a16="http://schemas.microsoft.com/office/drawing/2014/main" id="{8F2B6782-4479-DA73-67DF-56FD03B9DACF}"/>
                  </a:ext>
                </a:extLst>
              </p:cNvPr>
              <p:cNvSpPr/>
              <p:nvPr/>
            </p:nvSpPr>
            <p:spPr>
              <a:xfrm>
                <a:off x="7853724" y="1789361"/>
                <a:ext cx="404789" cy="383296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35725" tIns="35725" rIns="35725" bIns="35725" anchor="ctr" anchorCtr="0">
                <a:noAutofit/>
              </a:bodyPr>
              <a:lstStyle/>
              <a:p>
                <a:pPr algn="ctr"/>
                <a:endParaRPr sz="600">
                  <a:solidFill>
                    <a:schemeClr val="tx1"/>
                  </a:solidFill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42" name="Google Shape;158;p14">
                <a:extLst>
                  <a:ext uri="{FF2B5EF4-FFF2-40B4-BE49-F238E27FC236}">
                    <a16:creationId xmlns:a16="http://schemas.microsoft.com/office/drawing/2014/main" id="{3FD7F021-4D55-A2FF-4C6E-FF40A707C3A6}"/>
                  </a:ext>
                </a:extLst>
              </p:cNvPr>
              <p:cNvSpPr/>
              <p:nvPr/>
            </p:nvSpPr>
            <p:spPr>
              <a:xfrm>
                <a:off x="8034390" y="1970723"/>
                <a:ext cx="404789" cy="383296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35725" tIns="35725" rIns="35725" bIns="35725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43" name="Google Shape;154;p14">
                <a:extLst>
                  <a:ext uri="{FF2B5EF4-FFF2-40B4-BE49-F238E27FC236}">
                    <a16:creationId xmlns:a16="http://schemas.microsoft.com/office/drawing/2014/main" id="{AF3A131F-1F4A-78A1-DBA0-98D433B7555E}"/>
                  </a:ext>
                </a:extLst>
              </p:cNvPr>
              <p:cNvSpPr txBox="1"/>
              <p:nvPr/>
            </p:nvSpPr>
            <p:spPr>
              <a:xfrm>
                <a:off x="5337979" y="1410808"/>
                <a:ext cx="401453" cy="1990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25" tIns="35725" rIns="35725" bIns="35725" anchor="t" anchorCtr="0">
                <a:noAutofit/>
              </a:bodyPr>
              <a:lstStyle/>
              <a:p>
                <a:pPr algn="ctr"/>
                <a:r>
                  <a:rPr lang="en" sz="80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Noisy </a:t>
                </a:r>
              </a:p>
              <a:p>
                <a:pPr algn="ctr"/>
                <a:r>
                  <a:rPr lang="en" sz="800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Latents</a:t>
                </a:r>
                <a:endParaRPr sz="800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44" name="Left Brace 43">
                <a:extLst>
                  <a:ext uri="{FF2B5EF4-FFF2-40B4-BE49-F238E27FC236}">
                    <a16:creationId xmlns:a16="http://schemas.microsoft.com/office/drawing/2014/main" id="{CB75B8D0-98B8-2D78-1C0C-68C88DE823B4}"/>
                  </a:ext>
                </a:extLst>
              </p:cNvPr>
              <p:cNvSpPr/>
              <p:nvPr/>
            </p:nvSpPr>
            <p:spPr>
              <a:xfrm rot="5400000">
                <a:off x="5654090" y="922465"/>
                <a:ext cx="176424" cy="794017"/>
              </a:xfrm>
              <a:prstGeom prst="leftBrace">
                <a:avLst>
                  <a:gd name="adj1" fmla="val 83693"/>
                  <a:gd name="adj2" fmla="val 50000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Aptos" panose="020B0004020202020204" pitchFamily="34" charset="0"/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BCF72C8D-411F-9D09-509F-D57364A3B41D}"/>
                  </a:ext>
                </a:extLst>
              </p:cNvPr>
              <p:cNvSpPr txBox="1"/>
              <p:nvPr/>
            </p:nvSpPr>
            <p:spPr>
              <a:xfrm>
                <a:off x="5351677" y="914732"/>
                <a:ext cx="794948" cy="3531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00" b="1" dirty="0">
                    <a:latin typeface="Aptos" panose="020B0004020202020204" pitchFamily="34" charset="0"/>
                  </a:rPr>
                  <a:t>Frame Width-Wise </a:t>
                </a:r>
              </a:p>
              <a:p>
                <a:pPr algn="ctr"/>
                <a:r>
                  <a:rPr lang="en-US" sz="900" b="1" dirty="0">
                    <a:latin typeface="Aptos" panose="020B0004020202020204" pitchFamily="34" charset="0"/>
                  </a:rPr>
                  <a:t>Latent </a:t>
                </a:r>
                <a:r>
                  <a:rPr lang="en-US" sz="900" b="1" dirty="0" err="1">
                    <a:latin typeface="Aptos" panose="020B0004020202020204" pitchFamily="34" charset="0"/>
                  </a:rPr>
                  <a:t>Concat</a:t>
                </a:r>
                <a:endParaRPr lang="en-US" sz="900" b="1" dirty="0">
                  <a:latin typeface="Aptos" panose="020B0004020202020204" pitchFamily="34" charset="0"/>
                </a:endParaRPr>
              </a:p>
            </p:txBody>
          </p:sp>
          <p:sp>
            <p:nvSpPr>
              <p:cNvPr id="46" name="Google Shape;154;p14">
                <a:extLst>
                  <a:ext uri="{FF2B5EF4-FFF2-40B4-BE49-F238E27FC236}">
                    <a16:creationId xmlns:a16="http://schemas.microsoft.com/office/drawing/2014/main" id="{C5ECA30D-A60B-53B5-8EA1-EC408BF1CA55}"/>
                  </a:ext>
                </a:extLst>
              </p:cNvPr>
              <p:cNvSpPr txBox="1"/>
              <p:nvPr/>
            </p:nvSpPr>
            <p:spPr>
              <a:xfrm>
                <a:off x="5740605" y="1406044"/>
                <a:ext cx="398707" cy="1990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25" tIns="35725" rIns="35725" bIns="35725" anchor="t" anchorCtr="0">
                <a:noAutofit/>
              </a:bodyPr>
              <a:lstStyle/>
              <a:p>
                <a:pPr algn="ctr"/>
                <a:r>
                  <a:rPr lang="en" sz="800" b="1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Ref Video </a:t>
                </a:r>
                <a:r>
                  <a:rPr lang="en" sz="800" b="1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Latents</a:t>
                </a:r>
                <a:endParaRPr sz="800" b="1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3049A2AE-33BB-7D41-B633-3FED5E46D39B}"/>
                  </a:ext>
                </a:extLst>
              </p:cNvPr>
              <p:cNvSpPr txBox="1"/>
              <p:nvPr/>
            </p:nvSpPr>
            <p:spPr>
              <a:xfrm>
                <a:off x="6430803" y="912470"/>
                <a:ext cx="960582" cy="3531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00" b="1" dirty="0">
                    <a:latin typeface="Aptos" panose="020B0004020202020204" pitchFamily="34" charset="0"/>
                  </a:rPr>
                  <a:t>Frame Width-Wise </a:t>
                </a:r>
              </a:p>
              <a:p>
                <a:pPr algn="ctr"/>
                <a:r>
                  <a:rPr lang="en-US" sz="900" b="1" dirty="0">
                    <a:latin typeface="Aptos" panose="020B0004020202020204" pitchFamily="34" charset="0"/>
                  </a:rPr>
                  <a:t>Conditioning Latent </a:t>
                </a:r>
                <a:r>
                  <a:rPr lang="en-US" sz="900" b="1" dirty="0" err="1">
                    <a:latin typeface="Aptos" panose="020B0004020202020204" pitchFamily="34" charset="0"/>
                  </a:rPr>
                  <a:t>Concat</a:t>
                </a:r>
                <a:endParaRPr lang="en-US" sz="900" b="1" dirty="0">
                  <a:latin typeface="Aptos" panose="020B0004020202020204" pitchFamily="34" charset="0"/>
                </a:endParaRPr>
              </a:p>
            </p:txBody>
          </p:sp>
          <p:sp>
            <p:nvSpPr>
              <p:cNvPr id="48" name="Left Brace 47">
                <a:extLst>
                  <a:ext uri="{FF2B5EF4-FFF2-40B4-BE49-F238E27FC236}">
                    <a16:creationId xmlns:a16="http://schemas.microsoft.com/office/drawing/2014/main" id="{F923C17B-91D7-7151-51DA-C7D3CBD4DB94}"/>
                  </a:ext>
                </a:extLst>
              </p:cNvPr>
              <p:cNvSpPr/>
              <p:nvPr/>
            </p:nvSpPr>
            <p:spPr>
              <a:xfrm rot="5400000">
                <a:off x="6824579" y="922466"/>
                <a:ext cx="176424" cy="794018"/>
              </a:xfrm>
              <a:prstGeom prst="leftBrace">
                <a:avLst>
                  <a:gd name="adj1" fmla="val 83693"/>
                  <a:gd name="adj2" fmla="val 50000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Aptos" panose="020B0004020202020204" pitchFamily="34" charset="0"/>
                </a:endParaRPr>
              </a:p>
            </p:txBody>
          </p:sp>
          <p:sp>
            <p:nvSpPr>
              <p:cNvPr id="49" name="Google Shape;154;p14">
                <a:extLst>
                  <a:ext uri="{FF2B5EF4-FFF2-40B4-BE49-F238E27FC236}">
                    <a16:creationId xmlns:a16="http://schemas.microsoft.com/office/drawing/2014/main" id="{FD10E679-8F91-A731-4F84-3D868EF3DAF7}"/>
                  </a:ext>
                </a:extLst>
              </p:cNvPr>
              <p:cNvSpPr txBox="1"/>
              <p:nvPr/>
            </p:nvSpPr>
            <p:spPr>
              <a:xfrm>
                <a:off x="6911094" y="1406045"/>
                <a:ext cx="398707" cy="1990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25" tIns="35725" rIns="35725" bIns="35725" anchor="t" anchorCtr="0">
                <a:noAutofit/>
              </a:bodyPr>
              <a:lstStyle/>
              <a:p>
                <a:pPr algn="ctr"/>
                <a:r>
                  <a:rPr lang="en" sz="800" b="1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Ref Video </a:t>
                </a:r>
                <a:r>
                  <a:rPr lang="en" sz="800" b="1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Latents</a:t>
                </a:r>
                <a:endParaRPr sz="800" b="1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50" name="Google Shape;154;p14">
                <a:extLst>
                  <a:ext uri="{FF2B5EF4-FFF2-40B4-BE49-F238E27FC236}">
                    <a16:creationId xmlns:a16="http://schemas.microsoft.com/office/drawing/2014/main" id="{28588EBE-4E27-1ECB-0473-853A2587D06B}"/>
                  </a:ext>
                </a:extLst>
              </p:cNvPr>
              <p:cNvSpPr txBox="1"/>
              <p:nvPr/>
            </p:nvSpPr>
            <p:spPr>
              <a:xfrm>
                <a:off x="7654733" y="1349661"/>
                <a:ext cx="490766" cy="1990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25" tIns="35725" rIns="35725" bIns="35725" anchor="t" anchorCtr="0">
                <a:noAutofit/>
              </a:bodyPr>
              <a:lstStyle/>
              <a:p>
                <a:pPr algn="ctr"/>
                <a:r>
                  <a:rPr lang="en" sz="800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Latents</a:t>
                </a:r>
                <a:r>
                  <a:rPr lang="en" sz="80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 Conditioning Mask</a:t>
                </a:r>
                <a:endParaRPr sz="800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CFFE4C88-F767-0DC6-3C18-533A0EE14192}"/>
                  </a:ext>
                </a:extLst>
              </p:cNvPr>
              <p:cNvSpPr txBox="1"/>
              <p:nvPr/>
            </p:nvSpPr>
            <p:spPr>
              <a:xfrm>
                <a:off x="7708795" y="924398"/>
                <a:ext cx="794949" cy="3531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00" b="1" dirty="0">
                    <a:latin typeface="Aptos" panose="020B0004020202020204" pitchFamily="34" charset="0"/>
                  </a:rPr>
                  <a:t>Frame Width-Wise </a:t>
                </a:r>
              </a:p>
              <a:p>
                <a:pPr algn="ctr"/>
                <a:r>
                  <a:rPr lang="en-US" sz="900" b="1" dirty="0">
                    <a:latin typeface="Aptos" panose="020B0004020202020204" pitchFamily="34" charset="0"/>
                  </a:rPr>
                  <a:t>Mask </a:t>
                </a:r>
                <a:r>
                  <a:rPr lang="en-US" sz="900" b="1" dirty="0" err="1">
                    <a:latin typeface="Aptos" panose="020B0004020202020204" pitchFamily="34" charset="0"/>
                  </a:rPr>
                  <a:t>Concat</a:t>
                </a:r>
                <a:endParaRPr lang="en-US" sz="900" b="1" dirty="0">
                  <a:latin typeface="Aptos" panose="020B0004020202020204" pitchFamily="34" charset="0"/>
                </a:endParaRPr>
              </a:p>
            </p:txBody>
          </p:sp>
          <p:sp>
            <p:nvSpPr>
              <p:cNvPr id="52" name="Left Brace 51">
                <a:extLst>
                  <a:ext uri="{FF2B5EF4-FFF2-40B4-BE49-F238E27FC236}">
                    <a16:creationId xmlns:a16="http://schemas.microsoft.com/office/drawing/2014/main" id="{6DA12793-19F0-7303-A7F6-21E50C45B4C6}"/>
                  </a:ext>
                </a:extLst>
              </p:cNvPr>
              <p:cNvSpPr/>
              <p:nvPr/>
            </p:nvSpPr>
            <p:spPr>
              <a:xfrm rot="5400000">
                <a:off x="8017593" y="933853"/>
                <a:ext cx="176424" cy="794018"/>
              </a:xfrm>
              <a:prstGeom prst="leftBrace">
                <a:avLst>
                  <a:gd name="adj1" fmla="val 83693"/>
                  <a:gd name="adj2" fmla="val 50000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Aptos" panose="020B0004020202020204" pitchFamily="34" charset="0"/>
                </a:endParaRPr>
              </a:p>
            </p:txBody>
          </p:sp>
          <p:sp>
            <p:nvSpPr>
              <p:cNvPr id="53" name="Google Shape;154;p14">
                <a:extLst>
                  <a:ext uri="{FF2B5EF4-FFF2-40B4-BE49-F238E27FC236}">
                    <a16:creationId xmlns:a16="http://schemas.microsoft.com/office/drawing/2014/main" id="{EB55267A-9CFA-3DB1-EE9B-EA27E704BC21}"/>
                  </a:ext>
                </a:extLst>
              </p:cNvPr>
              <p:cNvSpPr txBox="1"/>
              <p:nvPr/>
            </p:nvSpPr>
            <p:spPr>
              <a:xfrm>
                <a:off x="8105805" y="1356813"/>
                <a:ext cx="398707" cy="1990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25" tIns="35725" rIns="35725" bIns="35725" anchor="t" anchorCtr="0">
                <a:noAutofit/>
              </a:bodyPr>
              <a:lstStyle/>
              <a:p>
                <a:pPr algn="ctr"/>
                <a:r>
                  <a:rPr lang="en" sz="80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Ref </a:t>
                </a:r>
                <a:r>
                  <a:rPr lang="en" sz="800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Latents</a:t>
                </a:r>
                <a:r>
                  <a:rPr lang="en" sz="80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 Mask</a:t>
                </a:r>
                <a:endParaRPr sz="800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54" name="Google Shape;76;p14">
                <a:extLst>
                  <a:ext uri="{FF2B5EF4-FFF2-40B4-BE49-F238E27FC236}">
                    <a16:creationId xmlns:a16="http://schemas.microsoft.com/office/drawing/2014/main" id="{B7BE1730-5493-E7DE-4E96-FA546FEA29D2}"/>
                  </a:ext>
                </a:extLst>
              </p:cNvPr>
              <p:cNvSpPr/>
              <p:nvPr/>
            </p:nvSpPr>
            <p:spPr>
              <a:xfrm>
                <a:off x="5338149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55" name="Google Shape;76;p14">
                <a:extLst>
                  <a:ext uri="{FF2B5EF4-FFF2-40B4-BE49-F238E27FC236}">
                    <a16:creationId xmlns:a16="http://schemas.microsoft.com/office/drawing/2014/main" id="{BEA864C7-6ACD-41B1-D19F-6220A2FE631C}"/>
                  </a:ext>
                </a:extLst>
              </p:cNvPr>
              <p:cNvSpPr/>
              <p:nvPr/>
            </p:nvSpPr>
            <p:spPr>
              <a:xfrm>
                <a:off x="5473802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56" name="Google Shape;76;p14">
                <a:extLst>
                  <a:ext uri="{FF2B5EF4-FFF2-40B4-BE49-F238E27FC236}">
                    <a16:creationId xmlns:a16="http://schemas.microsoft.com/office/drawing/2014/main" id="{1048C8ED-918B-AF74-5C9C-B885ABAECEB1}"/>
                  </a:ext>
                </a:extLst>
              </p:cNvPr>
              <p:cNvSpPr/>
              <p:nvPr/>
            </p:nvSpPr>
            <p:spPr>
              <a:xfrm>
                <a:off x="5609455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57" name="Google Shape;76;p14">
                <a:extLst>
                  <a:ext uri="{FF2B5EF4-FFF2-40B4-BE49-F238E27FC236}">
                    <a16:creationId xmlns:a16="http://schemas.microsoft.com/office/drawing/2014/main" id="{19F20887-F658-230A-81E5-732A42010471}"/>
                  </a:ext>
                </a:extLst>
              </p:cNvPr>
              <p:cNvSpPr/>
              <p:nvPr/>
            </p:nvSpPr>
            <p:spPr>
              <a:xfrm>
                <a:off x="5745108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58" name="Google Shape;76;p14">
                <a:extLst>
                  <a:ext uri="{FF2B5EF4-FFF2-40B4-BE49-F238E27FC236}">
                    <a16:creationId xmlns:a16="http://schemas.microsoft.com/office/drawing/2014/main" id="{884A7B0E-BE95-662B-DAF3-93AE3FCC6E74}"/>
                  </a:ext>
                </a:extLst>
              </p:cNvPr>
              <p:cNvSpPr/>
              <p:nvPr/>
            </p:nvSpPr>
            <p:spPr>
              <a:xfrm>
                <a:off x="5880760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59" name="Google Shape;76;p14">
                <a:extLst>
                  <a:ext uri="{FF2B5EF4-FFF2-40B4-BE49-F238E27FC236}">
                    <a16:creationId xmlns:a16="http://schemas.microsoft.com/office/drawing/2014/main" id="{18315A37-93BF-DF91-EF0F-C2814335AB56}"/>
                  </a:ext>
                </a:extLst>
              </p:cNvPr>
              <p:cNvSpPr/>
              <p:nvPr/>
            </p:nvSpPr>
            <p:spPr>
              <a:xfrm>
                <a:off x="6016413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0" name="Google Shape;76;p14">
                <a:extLst>
                  <a:ext uri="{FF2B5EF4-FFF2-40B4-BE49-F238E27FC236}">
                    <a16:creationId xmlns:a16="http://schemas.microsoft.com/office/drawing/2014/main" id="{2D4F822A-E5A2-DA04-77B2-E9D0E6E8FFF4}"/>
                  </a:ext>
                </a:extLst>
              </p:cNvPr>
              <p:cNvSpPr/>
              <p:nvPr/>
            </p:nvSpPr>
            <p:spPr>
              <a:xfrm>
                <a:off x="6152066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1" name="Google Shape;76;p14">
                <a:extLst>
                  <a:ext uri="{FF2B5EF4-FFF2-40B4-BE49-F238E27FC236}">
                    <a16:creationId xmlns:a16="http://schemas.microsoft.com/office/drawing/2014/main" id="{A10E3257-0A78-3AC2-BDC4-6BFE7831E60D}"/>
                  </a:ext>
                </a:extLst>
              </p:cNvPr>
              <p:cNvSpPr/>
              <p:nvPr/>
            </p:nvSpPr>
            <p:spPr>
              <a:xfrm>
                <a:off x="6287719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2" name="Google Shape;76;p14">
                <a:extLst>
                  <a:ext uri="{FF2B5EF4-FFF2-40B4-BE49-F238E27FC236}">
                    <a16:creationId xmlns:a16="http://schemas.microsoft.com/office/drawing/2014/main" id="{F3A252DF-CA50-18A1-92E2-027590D1B1B9}"/>
                  </a:ext>
                </a:extLst>
              </p:cNvPr>
              <p:cNvSpPr/>
              <p:nvPr/>
            </p:nvSpPr>
            <p:spPr>
              <a:xfrm>
                <a:off x="6423372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3" name="Google Shape;76;p14">
                <a:extLst>
                  <a:ext uri="{FF2B5EF4-FFF2-40B4-BE49-F238E27FC236}">
                    <a16:creationId xmlns:a16="http://schemas.microsoft.com/office/drawing/2014/main" id="{C7DABA4E-A118-318F-1E6C-5DE94CFD40E9}"/>
                  </a:ext>
                </a:extLst>
              </p:cNvPr>
              <p:cNvSpPr/>
              <p:nvPr/>
            </p:nvSpPr>
            <p:spPr>
              <a:xfrm>
                <a:off x="6559025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4" name="Google Shape;76;p14">
                <a:extLst>
                  <a:ext uri="{FF2B5EF4-FFF2-40B4-BE49-F238E27FC236}">
                    <a16:creationId xmlns:a16="http://schemas.microsoft.com/office/drawing/2014/main" id="{5791802A-6C9E-D7D0-1AE1-632242612FFC}"/>
                  </a:ext>
                </a:extLst>
              </p:cNvPr>
              <p:cNvSpPr/>
              <p:nvPr/>
            </p:nvSpPr>
            <p:spPr>
              <a:xfrm>
                <a:off x="6694677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5" name="Google Shape;76;p14">
                <a:extLst>
                  <a:ext uri="{FF2B5EF4-FFF2-40B4-BE49-F238E27FC236}">
                    <a16:creationId xmlns:a16="http://schemas.microsoft.com/office/drawing/2014/main" id="{06B2AD70-5BFE-D316-B3A5-63E9A2A044A1}"/>
                  </a:ext>
                </a:extLst>
              </p:cNvPr>
              <p:cNvSpPr/>
              <p:nvPr/>
            </p:nvSpPr>
            <p:spPr>
              <a:xfrm>
                <a:off x="6830330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6" name="Google Shape;76;p14">
                <a:extLst>
                  <a:ext uri="{FF2B5EF4-FFF2-40B4-BE49-F238E27FC236}">
                    <a16:creationId xmlns:a16="http://schemas.microsoft.com/office/drawing/2014/main" id="{7C54257C-634C-3630-E935-4ED70018AC1A}"/>
                  </a:ext>
                </a:extLst>
              </p:cNvPr>
              <p:cNvSpPr/>
              <p:nvPr/>
            </p:nvSpPr>
            <p:spPr>
              <a:xfrm>
                <a:off x="6965983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7" name="Google Shape;76;p14">
                <a:extLst>
                  <a:ext uri="{FF2B5EF4-FFF2-40B4-BE49-F238E27FC236}">
                    <a16:creationId xmlns:a16="http://schemas.microsoft.com/office/drawing/2014/main" id="{9193878E-CE5E-57A7-CC85-D94A2A22D662}"/>
                  </a:ext>
                </a:extLst>
              </p:cNvPr>
              <p:cNvSpPr/>
              <p:nvPr/>
            </p:nvSpPr>
            <p:spPr>
              <a:xfrm>
                <a:off x="7101636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8" name="Google Shape;76;p14">
                <a:extLst>
                  <a:ext uri="{FF2B5EF4-FFF2-40B4-BE49-F238E27FC236}">
                    <a16:creationId xmlns:a16="http://schemas.microsoft.com/office/drawing/2014/main" id="{580EB5FC-60E5-13CA-EB0D-03D677E742B6}"/>
                  </a:ext>
                </a:extLst>
              </p:cNvPr>
              <p:cNvSpPr/>
              <p:nvPr/>
            </p:nvSpPr>
            <p:spPr>
              <a:xfrm>
                <a:off x="7237289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9" name="Google Shape;76;p14">
                <a:extLst>
                  <a:ext uri="{FF2B5EF4-FFF2-40B4-BE49-F238E27FC236}">
                    <a16:creationId xmlns:a16="http://schemas.microsoft.com/office/drawing/2014/main" id="{B53574F8-2CA7-EC62-B3C4-FCF29C5A3BF5}"/>
                  </a:ext>
                </a:extLst>
              </p:cNvPr>
              <p:cNvSpPr/>
              <p:nvPr/>
            </p:nvSpPr>
            <p:spPr>
              <a:xfrm>
                <a:off x="7372942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0" name="Google Shape;76;p14">
                <a:extLst>
                  <a:ext uri="{FF2B5EF4-FFF2-40B4-BE49-F238E27FC236}">
                    <a16:creationId xmlns:a16="http://schemas.microsoft.com/office/drawing/2014/main" id="{2C1A7499-65F2-4752-A939-C5802FF708AA}"/>
                  </a:ext>
                </a:extLst>
              </p:cNvPr>
              <p:cNvSpPr/>
              <p:nvPr/>
            </p:nvSpPr>
            <p:spPr>
              <a:xfrm>
                <a:off x="7508594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1" name="Google Shape;76;p14">
                <a:extLst>
                  <a:ext uri="{FF2B5EF4-FFF2-40B4-BE49-F238E27FC236}">
                    <a16:creationId xmlns:a16="http://schemas.microsoft.com/office/drawing/2014/main" id="{D18A5F88-9F89-AFE4-32B0-B28032670819}"/>
                  </a:ext>
                </a:extLst>
              </p:cNvPr>
              <p:cNvSpPr/>
              <p:nvPr/>
            </p:nvSpPr>
            <p:spPr>
              <a:xfrm>
                <a:off x="7644247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2" name="Google Shape;76;p14">
                <a:extLst>
                  <a:ext uri="{FF2B5EF4-FFF2-40B4-BE49-F238E27FC236}">
                    <a16:creationId xmlns:a16="http://schemas.microsoft.com/office/drawing/2014/main" id="{44B487EF-D912-BFDF-88EC-E77895F1FC71}"/>
                  </a:ext>
                </a:extLst>
              </p:cNvPr>
              <p:cNvSpPr/>
              <p:nvPr/>
            </p:nvSpPr>
            <p:spPr>
              <a:xfrm>
                <a:off x="7779900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3" name="Google Shape;76;p14">
                <a:extLst>
                  <a:ext uri="{FF2B5EF4-FFF2-40B4-BE49-F238E27FC236}">
                    <a16:creationId xmlns:a16="http://schemas.microsoft.com/office/drawing/2014/main" id="{2ECCFC12-0A7C-B268-A5B3-B5F9107322A3}"/>
                  </a:ext>
                </a:extLst>
              </p:cNvPr>
              <p:cNvSpPr/>
              <p:nvPr/>
            </p:nvSpPr>
            <p:spPr>
              <a:xfrm>
                <a:off x="7915553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4" name="Google Shape;76;p14">
                <a:extLst>
                  <a:ext uri="{FF2B5EF4-FFF2-40B4-BE49-F238E27FC236}">
                    <a16:creationId xmlns:a16="http://schemas.microsoft.com/office/drawing/2014/main" id="{7C151A7C-E526-26DD-6315-36916FB29B96}"/>
                  </a:ext>
                </a:extLst>
              </p:cNvPr>
              <p:cNvSpPr/>
              <p:nvPr/>
            </p:nvSpPr>
            <p:spPr>
              <a:xfrm>
                <a:off x="8051206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5" name="Google Shape;76;p14">
                <a:extLst>
                  <a:ext uri="{FF2B5EF4-FFF2-40B4-BE49-F238E27FC236}">
                    <a16:creationId xmlns:a16="http://schemas.microsoft.com/office/drawing/2014/main" id="{25265C74-A5FE-A31D-8A97-DFC02D60E870}"/>
                  </a:ext>
                </a:extLst>
              </p:cNvPr>
              <p:cNvSpPr/>
              <p:nvPr/>
            </p:nvSpPr>
            <p:spPr>
              <a:xfrm>
                <a:off x="8186859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6" name="Google Shape;76;p14">
                <a:extLst>
                  <a:ext uri="{FF2B5EF4-FFF2-40B4-BE49-F238E27FC236}">
                    <a16:creationId xmlns:a16="http://schemas.microsoft.com/office/drawing/2014/main" id="{05CEB5C4-610E-0384-1A7A-121B208B08CD}"/>
                  </a:ext>
                </a:extLst>
              </p:cNvPr>
              <p:cNvSpPr/>
              <p:nvPr/>
            </p:nvSpPr>
            <p:spPr>
              <a:xfrm>
                <a:off x="8322511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7" name="Google Shape;76;p14">
                <a:extLst>
                  <a:ext uri="{FF2B5EF4-FFF2-40B4-BE49-F238E27FC236}">
                    <a16:creationId xmlns:a16="http://schemas.microsoft.com/office/drawing/2014/main" id="{58733F22-A343-1CED-C837-7F3BCE988A2B}"/>
                  </a:ext>
                </a:extLst>
              </p:cNvPr>
              <p:cNvSpPr/>
              <p:nvPr/>
            </p:nvSpPr>
            <p:spPr>
              <a:xfrm>
                <a:off x="8458164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8" name="Google Shape;76;p14">
                <a:extLst>
                  <a:ext uri="{FF2B5EF4-FFF2-40B4-BE49-F238E27FC236}">
                    <a16:creationId xmlns:a16="http://schemas.microsoft.com/office/drawing/2014/main" id="{0924A829-EC1B-6C1C-D644-808C8BF66FFC}"/>
                  </a:ext>
                </a:extLst>
              </p:cNvPr>
              <p:cNvSpPr/>
              <p:nvPr/>
            </p:nvSpPr>
            <p:spPr>
              <a:xfrm>
                <a:off x="8593817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9" name="Google Shape;76;p14">
                <a:extLst>
                  <a:ext uri="{FF2B5EF4-FFF2-40B4-BE49-F238E27FC236}">
                    <a16:creationId xmlns:a16="http://schemas.microsoft.com/office/drawing/2014/main" id="{E8FB33D0-089F-6C77-7A8C-689C006F83CA}"/>
                  </a:ext>
                </a:extLst>
              </p:cNvPr>
              <p:cNvSpPr/>
              <p:nvPr/>
            </p:nvSpPr>
            <p:spPr>
              <a:xfrm>
                <a:off x="8729464" y="2793974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0" name="Google Shape;76;p14">
                <a:extLst>
                  <a:ext uri="{FF2B5EF4-FFF2-40B4-BE49-F238E27FC236}">
                    <a16:creationId xmlns:a16="http://schemas.microsoft.com/office/drawing/2014/main" id="{8915A998-28A3-BB60-60A5-E3D3161DA23C}"/>
                  </a:ext>
                </a:extLst>
              </p:cNvPr>
              <p:cNvSpPr/>
              <p:nvPr/>
            </p:nvSpPr>
            <p:spPr>
              <a:xfrm>
                <a:off x="5336578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1" name="Google Shape;76;p14">
                <a:extLst>
                  <a:ext uri="{FF2B5EF4-FFF2-40B4-BE49-F238E27FC236}">
                    <a16:creationId xmlns:a16="http://schemas.microsoft.com/office/drawing/2014/main" id="{3916FD42-C0B6-FD9C-B0BF-C2B0A009CCCE}"/>
                  </a:ext>
                </a:extLst>
              </p:cNvPr>
              <p:cNvSpPr/>
              <p:nvPr/>
            </p:nvSpPr>
            <p:spPr>
              <a:xfrm>
                <a:off x="5472231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2" name="Google Shape;76;p14">
                <a:extLst>
                  <a:ext uri="{FF2B5EF4-FFF2-40B4-BE49-F238E27FC236}">
                    <a16:creationId xmlns:a16="http://schemas.microsoft.com/office/drawing/2014/main" id="{20EC4188-48DD-34EB-3CBD-75FB4F5CBBCA}"/>
                  </a:ext>
                </a:extLst>
              </p:cNvPr>
              <p:cNvSpPr/>
              <p:nvPr/>
            </p:nvSpPr>
            <p:spPr>
              <a:xfrm>
                <a:off x="5607884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3" name="Google Shape;76;p14">
                <a:extLst>
                  <a:ext uri="{FF2B5EF4-FFF2-40B4-BE49-F238E27FC236}">
                    <a16:creationId xmlns:a16="http://schemas.microsoft.com/office/drawing/2014/main" id="{886D4664-F8BD-83F8-4153-69FE9468A413}"/>
                  </a:ext>
                </a:extLst>
              </p:cNvPr>
              <p:cNvSpPr/>
              <p:nvPr/>
            </p:nvSpPr>
            <p:spPr>
              <a:xfrm>
                <a:off x="5743537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4" name="Google Shape;76;p14">
                <a:extLst>
                  <a:ext uri="{FF2B5EF4-FFF2-40B4-BE49-F238E27FC236}">
                    <a16:creationId xmlns:a16="http://schemas.microsoft.com/office/drawing/2014/main" id="{443EF56C-71A1-DBFF-2E2A-A305A4CEBC2C}"/>
                  </a:ext>
                </a:extLst>
              </p:cNvPr>
              <p:cNvSpPr/>
              <p:nvPr/>
            </p:nvSpPr>
            <p:spPr>
              <a:xfrm>
                <a:off x="5879189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5" name="Google Shape;76;p14">
                <a:extLst>
                  <a:ext uri="{FF2B5EF4-FFF2-40B4-BE49-F238E27FC236}">
                    <a16:creationId xmlns:a16="http://schemas.microsoft.com/office/drawing/2014/main" id="{4C0A043E-9650-6735-78AB-66BE78D32BFB}"/>
                  </a:ext>
                </a:extLst>
              </p:cNvPr>
              <p:cNvSpPr/>
              <p:nvPr/>
            </p:nvSpPr>
            <p:spPr>
              <a:xfrm>
                <a:off x="6014842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6" name="Google Shape;76;p14">
                <a:extLst>
                  <a:ext uri="{FF2B5EF4-FFF2-40B4-BE49-F238E27FC236}">
                    <a16:creationId xmlns:a16="http://schemas.microsoft.com/office/drawing/2014/main" id="{81CABB46-E733-1705-E146-6302E14EA540}"/>
                  </a:ext>
                </a:extLst>
              </p:cNvPr>
              <p:cNvSpPr/>
              <p:nvPr/>
            </p:nvSpPr>
            <p:spPr>
              <a:xfrm>
                <a:off x="6150495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7" name="Google Shape;76;p14">
                <a:extLst>
                  <a:ext uri="{FF2B5EF4-FFF2-40B4-BE49-F238E27FC236}">
                    <a16:creationId xmlns:a16="http://schemas.microsoft.com/office/drawing/2014/main" id="{006664FE-28B3-E33F-1E52-776DB2294B74}"/>
                  </a:ext>
                </a:extLst>
              </p:cNvPr>
              <p:cNvSpPr/>
              <p:nvPr/>
            </p:nvSpPr>
            <p:spPr>
              <a:xfrm>
                <a:off x="6286148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8" name="Google Shape;76;p14">
                <a:extLst>
                  <a:ext uri="{FF2B5EF4-FFF2-40B4-BE49-F238E27FC236}">
                    <a16:creationId xmlns:a16="http://schemas.microsoft.com/office/drawing/2014/main" id="{D91AB2BC-2A5D-3D8D-02AF-87FAD9F1FEEC}"/>
                  </a:ext>
                </a:extLst>
              </p:cNvPr>
              <p:cNvSpPr/>
              <p:nvPr/>
            </p:nvSpPr>
            <p:spPr>
              <a:xfrm>
                <a:off x="6421801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9" name="Google Shape;76;p14">
                <a:extLst>
                  <a:ext uri="{FF2B5EF4-FFF2-40B4-BE49-F238E27FC236}">
                    <a16:creationId xmlns:a16="http://schemas.microsoft.com/office/drawing/2014/main" id="{A9CF9866-2023-B202-B6F7-E4DD18AE176C}"/>
                  </a:ext>
                </a:extLst>
              </p:cNvPr>
              <p:cNvSpPr/>
              <p:nvPr/>
            </p:nvSpPr>
            <p:spPr>
              <a:xfrm>
                <a:off x="6557454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0" name="Google Shape;76;p14">
                <a:extLst>
                  <a:ext uri="{FF2B5EF4-FFF2-40B4-BE49-F238E27FC236}">
                    <a16:creationId xmlns:a16="http://schemas.microsoft.com/office/drawing/2014/main" id="{CD568B2D-4EDA-AE6A-C404-BC114F5EF186}"/>
                  </a:ext>
                </a:extLst>
              </p:cNvPr>
              <p:cNvSpPr/>
              <p:nvPr/>
            </p:nvSpPr>
            <p:spPr>
              <a:xfrm>
                <a:off x="6693106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1" name="Google Shape;76;p14">
                <a:extLst>
                  <a:ext uri="{FF2B5EF4-FFF2-40B4-BE49-F238E27FC236}">
                    <a16:creationId xmlns:a16="http://schemas.microsoft.com/office/drawing/2014/main" id="{86EC0153-FD69-5559-9906-3850D22A8AD6}"/>
                  </a:ext>
                </a:extLst>
              </p:cNvPr>
              <p:cNvSpPr/>
              <p:nvPr/>
            </p:nvSpPr>
            <p:spPr>
              <a:xfrm>
                <a:off x="6828759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2" name="Google Shape;76;p14">
                <a:extLst>
                  <a:ext uri="{FF2B5EF4-FFF2-40B4-BE49-F238E27FC236}">
                    <a16:creationId xmlns:a16="http://schemas.microsoft.com/office/drawing/2014/main" id="{C77C3310-3FC4-0BDE-9B18-543B6CB52385}"/>
                  </a:ext>
                </a:extLst>
              </p:cNvPr>
              <p:cNvSpPr/>
              <p:nvPr/>
            </p:nvSpPr>
            <p:spPr>
              <a:xfrm>
                <a:off x="6964412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3" name="Google Shape;76;p14">
                <a:extLst>
                  <a:ext uri="{FF2B5EF4-FFF2-40B4-BE49-F238E27FC236}">
                    <a16:creationId xmlns:a16="http://schemas.microsoft.com/office/drawing/2014/main" id="{1E2B61B8-28D5-E1DF-57AB-0BBB9B85C055}"/>
                  </a:ext>
                </a:extLst>
              </p:cNvPr>
              <p:cNvSpPr/>
              <p:nvPr/>
            </p:nvSpPr>
            <p:spPr>
              <a:xfrm>
                <a:off x="7100065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4" name="Google Shape;76;p14">
                <a:extLst>
                  <a:ext uri="{FF2B5EF4-FFF2-40B4-BE49-F238E27FC236}">
                    <a16:creationId xmlns:a16="http://schemas.microsoft.com/office/drawing/2014/main" id="{A3122547-DEB5-7429-BC4F-C23EE535AC23}"/>
                  </a:ext>
                </a:extLst>
              </p:cNvPr>
              <p:cNvSpPr/>
              <p:nvPr/>
            </p:nvSpPr>
            <p:spPr>
              <a:xfrm>
                <a:off x="7235718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5" name="Google Shape;76;p14">
                <a:extLst>
                  <a:ext uri="{FF2B5EF4-FFF2-40B4-BE49-F238E27FC236}">
                    <a16:creationId xmlns:a16="http://schemas.microsoft.com/office/drawing/2014/main" id="{61C4B453-16C7-9DAB-CE55-B76788BA6FDC}"/>
                  </a:ext>
                </a:extLst>
              </p:cNvPr>
              <p:cNvSpPr/>
              <p:nvPr/>
            </p:nvSpPr>
            <p:spPr>
              <a:xfrm>
                <a:off x="7371371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6" name="Google Shape;76;p14">
                <a:extLst>
                  <a:ext uri="{FF2B5EF4-FFF2-40B4-BE49-F238E27FC236}">
                    <a16:creationId xmlns:a16="http://schemas.microsoft.com/office/drawing/2014/main" id="{FFA3E4F8-72E7-C129-B3C4-B758E9CECAED}"/>
                  </a:ext>
                </a:extLst>
              </p:cNvPr>
              <p:cNvSpPr/>
              <p:nvPr/>
            </p:nvSpPr>
            <p:spPr>
              <a:xfrm>
                <a:off x="7507023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7" name="Google Shape;76;p14">
                <a:extLst>
                  <a:ext uri="{FF2B5EF4-FFF2-40B4-BE49-F238E27FC236}">
                    <a16:creationId xmlns:a16="http://schemas.microsoft.com/office/drawing/2014/main" id="{47781682-999D-860C-0265-76250864C965}"/>
                  </a:ext>
                </a:extLst>
              </p:cNvPr>
              <p:cNvSpPr/>
              <p:nvPr/>
            </p:nvSpPr>
            <p:spPr>
              <a:xfrm>
                <a:off x="7642676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8" name="Google Shape;76;p14">
                <a:extLst>
                  <a:ext uri="{FF2B5EF4-FFF2-40B4-BE49-F238E27FC236}">
                    <a16:creationId xmlns:a16="http://schemas.microsoft.com/office/drawing/2014/main" id="{3D8D9BD1-C2A2-78CF-E9D6-045946A13C3C}"/>
                  </a:ext>
                </a:extLst>
              </p:cNvPr>
              <p:cNvSpPr/>
              <p:nvPr/>
            </p:nvSpPr>
            <p:spPr>
              <a:xfrm>
                <a:off x="7778329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9" name="Google Shape;76;p14">
                <a:extLst>
                  <a:ext uri="{FF2B5EF4-FFF2-40B4-BE49-F238E27FC236}">
                    <a16:creationId xmlns:a16="http://schemas.microsoft.com/office/drawing/2014/main" id="{D95D1FFA-4F53-A244-5612-95A1B4159B64}"/>
                  </a:ext>
                </a:extLst>
              </p:cNvPr>
              <p:cNvSpPr/>
              <p:nvPr/>
            </p:nvSpPr>
            <p:spPr>
              <a:xfrm>
                <a:off x="7913982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00" name="Google Shape;76;p14">
                <a:extLst>
                  <a:ext uri="{FF2B5EF4-FFF2-40B4-BE49-F238E27FC236}">
                    <a16:creationId xmlns:a16="http://schemas.microsoft.com/office/drawing/2014/main" id="{29FEA12D-59A8-4A22-87AC-3C993026ED10}"/>
                  </a:ext>
                </a:extLst>
              </p:cNvPr>
              <p:cNvSpPr/>
              <p:nvPr/>
            </p:nvSpPr>
            <p:spPr>
              <a:xfrm>
                <a:off x="8049635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01" name="Google Shape;76;p14">
                <a:extLst>
                  <a:ext uri="{FF2B5EF4-FFF2-40B4-BE49-F238E27FC236}">
                    <a16:creationId xmlns:a16="http://schemas.microsoft.com/office/drawing/2014/main" id="{827079E0-EB4E-B0BD-AAE4-2DA3E3EFEC07}"/>
                  </a:ext>
                </a:extLst>
              </p:cNvPr>
              <p:cNvSpPr/>
              <p:nvPr/>
            </p:nvSpPr>
            <p:spPr>
              <a:xfrm>
                <a:off x="8185288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02" name="Google Shape;76;p14">
                <a:extLst>
                  <a:ext uri="{FF2B5EF4-FFF2-40B4-BE49-F238E27FC236}">
                    <a16:creationId xmlns:a16="http://schemas.microsoft.com/office/drawing/2014/main" id="{41B54DF2-7727-FF11-01B3-E6DF56710FB7}"/>
                  </a:ext>
                </a:extLst>
              </p:cNvPr>
              <p:cNvSpPr/>
              <p:nvPr/>
            </p:nvSpPr>
            <p:spPr>
              <a:xfrm>
                <a:off x="8320940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03" name="Google Shape;76;p14">
                <a:extLst>
                  <a:ext uri="{FF2B5EF4-FFF2-40B4-BE49-F238E27FC236}">
                    <a16:creationId xmlns:a16="http://schemas.microsoft.com/office/drawing/2014/main" id="{2D69DB9A-5738-B9AD-23EC-1AD090E01D5A}"/>
                  </a:ext>
                </a:extLst>
              </p:cNvPr>
              <p:cNvSpPr/>
              <p:nvPr/>
            </p:nvSpPr>
            <p:spPr>
              <a:xfrm>
                <a:off x="8456593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04" name="Google Shape;76;p14">
                <a:extLst>
                  <a:ext uri="{FF2B5EF4-FFF2-40B4-BE49-F238E27FC236}">
                    <a16:creationId xmlns:a16="http://schemas.microsoft.com/office/drawing/2014/main" id="{66297A1C-9786-E684-4EA2-DA9439EC0C4A}"/>
                  </a:ext>
                </a:extLst>
              </p:cNvPr>
              <p:cNvSpPr/>
              <p:nvPr/>
            </p:nvSpPr>
            <p:spPr>
              <a:xfrm>
                <a:off x="8592246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05" name="Google Shape;76;p14">
                <a:extLst>
                  <a:ext uri="{FF2B5EF4-FFF2-40B4-BE49-F238E27FC236}">
                    <a16:creationId xmlns:a16="http://schemas.microsoft.com/office/drawing/2014/main" id="{5FBC70D3-3584-A6C6-16E2-5E39CD21AF2C}"/>
                  </a:ext>
                </a:extLst>
              </p:cNvPr>
              <p:cNvSpPr/>
              <p:nvPr/>
            </p:nvSpPr>
            <p:spPr>
              <a:xfrm>
                <a:off x="8727893" y="3372933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06" name="Left Brace 105">
                <a:extLst>
                  <a:ext uri="{FF2B5EF4-FFF2-40B4-BE49-F238E27FC236}">
                    <a16:creationId xmlns:a16="http://schemas.microsoft.com/office/drawing/2014/main" id="{5E05D751-14CF-601A-352F-684169FD6699}"/>
                  </a:ext>
                </a:extLst>
              </p:cNvPr>
              <p:cNvSpPr/>
              <p:nvPr/>
            </p:nvSpPr>
            <p:spPr>
              <a:xfrm rot="16200000">
                <a:off x="7879619" y="2718484"/>
                <a:ext cx="176424" cy="1728408"/>
              </a:xfrm>
              <a:prstGeom prst="leftBrace">
                <a:avLst>
                  <a:gd name="adj1" fmla="val 83693"/>
                  <a:gd name="adj2" fmla="val 50000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latin typeface="Aptos" panose="020B0004020202020204" pitchFamily="34" charset="0"/>
                </a:endParaRPr>
              </a:p>
            </p:txBody>
          </p:sp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88EECF7D-0C0B-67D4-3595-50C89BF3B2FC}"/>
                  </a:ext>
                </a:extLst>
              </p:cNvPr>
              <p:cNvSpPr txBox="1"/>
              <p:nvPr/>
            </p:nvSpPr>
            <p:spPr>
              <a:xfrm>
                <a:off x="7103627" y="3645396"/>
                <a:ext cx="1728407" cy="288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50" dirty="0">
                    <a:latin typeface="Aptos" panose="020B0004020202020204" pitchFamily="34" charset="0"/>
                  </a:rPr>
                  <a:t>Discard Ref</a:t>
                </a:r>
              </a:p>
              <a:p>
                <a:pPr algn="ctr"/>
                <a:r>
                  <a:rPr lang="en-US" sz="1050" dirty="0">
                    <a:latin typeface="Aptos" panose="020B0004020202020204" pitchFamily="34" charset="0"/>
                  </a:rPr>
                  <a:t>Tokens</a:t>
                </a:r>
              </a:p>
            </p:txBody>
          </p:sp>
          <p:cxnSp>
            <p:nvCxnSpPr>
              <p:cNvPr id="108" name="Straight Arrow Connector 107">
                <a:extLst>
                  <a:ext uri="{FF2B5EF4-FFF2-40B4-BE49-F238E27FC236}">
                    <a16:creationId xmlns:a16="http://schemas.microsoft.com/office/drawing/2014/main" id="{0E2F6775-1A7F-8721-A5D6-E6B6F470C2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74049" y="2031916"/>
                <a:ext cx="343775" cy="338385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9" name="Google Shape;68;p14">
                <a:extLst>
                  <a:ext uri="{FF2B5EF4-FFF2-40B4-BE49-F238E27FC236}">
                    <a16:creationId xmlns:a16="http://schemas.microsoft.com/office/drawing/2014/main" id="{BAF39665-F1FA-626C-9268-C993E6979F53}"/>
                  </a:ext>
                </a:extLst>
              </p:cNvPr>
              <p:cNvSpPr/>
              <p:nvPr/>
            </p:nvSpPr>
            <p:spPr>
              <a:xfrm>
                <a:off x="8968508" y="3058153"/>
                <a:ext cx="718294" cy="259639"/>
              </a:xfrm>
              <a:prstGeom prst="roundRect">
                <a:avLst>
                  <a:gd name="adj" fmla="val 16667"/>
                </a:avLst>
              </a:prstGeom>
              <a:solidFill>
                <a:schemeClr val="lt2"/>
              </a:solidFill>
              <a:ln w="59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r>
                  <a:rPr lang="en" sz="105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Text Encoder</a:t>
                </a:r>
                <a:endParaRPr sz="1050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cxnSp>
            <p:nvCxnSpPr>
              <p:cNvPr id="110" name="Google Shape;69;p14">
                <a:extLst>
                  <a:ext uri="{FF2B5EF4-FFF2-40B4-BE49-F238E27FC236}">
                    <a16:creationId xmlns:a16="http://schemas.microsoft.com/office/drawing/2014/main" id="{A92130E1-6943-875C-5EC9-55036735EBA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843817" y="3187973"/>
                <a:ext cx="124691" cy="0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  <p:sp>
            <p:nvSpPr>
              <p:cNvPr id="111" name="Google Shape;352;p16">
                <a:extLst>
                  <a:ext uri="{FF2B5EF4-FFF2-40B4-BE49-F238E27FC236}">
                    <a16:creationId xmlns:a16="http://schemas.microsoft.com/office/drawing/2014/main" id="{634B2DB6-B5B7-0008-6790-9F46A57107DE}"/>
                  </a:ext>
                </a:extLst>
              </p:cNvPr>
              <p:cNvSpPr txBox="1"/>
              <p:nvPr/>
            </p:nvSpPr>
            <p:spPr>
              <a:xfrm>
                <a:off x="8979698" y="2576986"/>
                <a:ext cx="695913" cy="2988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7150" tIns="57150" rIns="57150" bIns="57150" anchor="t" anchorCtr="0">
                <a:noAutofit/>
              </a:bodyPr>
              <a:lstStyle/>
              <a:p>
                <a:pPr algn="ctr"/>
                <a:r>
                  <a:rPr lang="en" sz="1050" dirty="0">
                    <a:solidFill>
                      <a:schemeClr val="dk1"/>
                    </a:solidFill>
                    <a:latin typeface="Bradley Hand" pitchFamily="2" charset="77"/>
                    <a:ea typeface="DM Sans"/>
                    <a:cs typeface="DM Sans"/>
                    <a:sym typeface="DM Sans"/>
                  </a:rPr>
                  <a:t>“Turn them into a pirate“</a:t>
                </a:r>
                <a:endParaRPr sz="1050" dirty="0">
                  <a:solidFill>
                    <a:schemeClr val="dk1"/>
                  </a:solidFill>
                  <a:latin typeface="Bradley Hand" pitchFamily="2" charset="77"/>
                  <a:ea typeface="DM Sans"/>
                  <a:cs typeface="DM Sans"/>
                  <a:sym typeface="DM Sans"/>
                </a:endParaRPr>
              </a:p>
            </p:txBody>
          </p:sp>
          <p:cxnSp>
            <p:nvCxnSpPr>
              <p:cNvPr id="112" name="Google Shape;69;p14">
                <a:extLst>
                  <a:ext uri="{FF2B5EF4-FFF2-40B4-BE49-F238E27FC236}">
                    <a16:creationId xmlns:a16="http://schemas.microsoft.com/office/drawing/2014/main" id="{242C0490-CA6F-4DC6-5DDE-AD927CCB597C}"/>
                  </a:ext>
                </a:extLst>
              </p:cNvPr>
              <p:cNvCxnSpPr>
                <a:cxnSpLocks/>
                <a:stCxn id="111" idx="2"/>
                <a:endCxn id="109" idx="0"/>
              </p:cNvCxnSpPr>
              <p:nvPr/>
            </p:nvCxnSpPr>
            <p:spPr>
              <a:xfrm>
                <a:off x="9327655" y="2875842"/>
                <a:ext cx="0" cy="182311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3A7798C-CAA0-2CE7-0E76-9DCA9F78AC67}"/>
                </a:ext>
              </a:extLst>
            </p:cNvPr>
            <p:cNvSpPr txBox="1"/>
            <p:nvPr/>
          </p:nvSpPr>
          <p:spPr>
            <a:xfrm>
              <a:off x="5264442" y="5113697"/>
              <a:ext cx="4227295" cy="256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ptos" panose="020B0004020202020204" pitchFamily="34" charset="0"/>
                </a:rPr>
                <a:t>(b) Our Reference-Based V2V Inference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C0B52384-67DD-0356-A1B5-973DA8274EE8}"/>
              </a:ext>
            </a:extLst>
          </p:cNvPr>
          <p:cNvSpPr/>
          <p:nvPr/>
        </p:nvSpPr>
        <p:spPr>
          <a:xfrm rot="20090424">
            <a:off x="3854709" y="2496026"/>
            <a:ext cx="854193" cy="15384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D4825B-6957-BE2E-D949-6D6311C71388}"/>
              </a:ext>
            </a:extLst>
          </p:cNvPr>
          <p:cNvSpPr/>
          <p:nvPr/>
        </p:nvSpPr>
        <p:spPr>
          <a:xfrm rot="20090424">
            <a:off x="5494533" y="2496026"/>
            <a:ext cx="854193" cy="15384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1B780F-E522-764F-1BBA-B5DC5AA2C4CC}"/>
              </a:ext>
            </a:extLst>
          </p:cNvPr>
          <p:cNvSpPr/>
          <p:nvPr/>
        </p:nvSpPr>
        <p:spPr>
          <a:xfrm rot="20090424">
            <a:off x="7231892" y="2525322"/>
            <a:ext cx="854193" cy="15384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FACFEC-C826-311E-4480-99F6A640ED09}"/>
              </a:ext>
            </a:extLst>
          </p:cNvPr>
          <p:cNvSpPr txBox="1"/>
          <p:nvPr/>
        </p:nvSpPr>
        <p:spPr>
          <a:xfrm>
            <a:off x="8539477" y="1813266"/>
            <a:ext cx="35661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ptos" panose="020B0004020202020204" pitchFamily="34" charset="0"/>
              </a:rPr>
              <a:t>Concatenate The Reference Video to every frame width wise</a:t>
            </a:r>
          </a:p>
          <a:p>
            <a:pPr algn="ctr"/>
            <a:endParaRPr lang="en-US" b="1" dirty="0">
              <a:latin typeface="Aptos" panose="020B0004020202020204" pitchFamily="34" charset="0"/>
            </a:endParaRPr>
          </a:p>
          <a:p>
            <a:pPr algn="ctr"/>
            <a:r>
              <a:rPr lang="en-US" b="1" dirty="0">
                <a:latin typeface="Aptos" panose="020B0004020202020204" pitchFamily="34" charset="0"/>
              </a:rPr>
              <a:t>NOTE: </a:t>
            </a:r>
            <a:r>
              <a:rPr lang="en-US" dirty="0">
                <a:latin typeface="Aptos" panose="020B0004020202020204" pitchFamily="34" charset="0"/>
              </a:rPr>
              <a:t>Now twice as many patches, self attention 4x as expensive</a:t>
            </a:r>
          </a:p>
        </p:txBody>
      </p:sp>
    </p:spTree>
    <p:extLst>
      <p:ext uri="{BB962C8B-B14F-4D97-AF65-F5344CB8AC3E}">
        <p14:creationId xmlns:p14="http://schemas.microsoft.com/office/powerpoint/2010/main" val="17160400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43F28-26E8-2B76-BDFC-760BAFDE5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DE8AB-7406-4E18-D0A4-87E749D8D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Updating Our Conditioning Mechanism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598DD16-666B-D29B-7F4D-6CD9A32607DF}"/>
              </a:ext>
            </a:extLst>
          </p:cNvPr>
          <p:cNvGrpSpPr/>
          <p:nvPr/>
        </p:nvGrpSpPr>
        <p:grpSpPr>
          <a:xfrm>
            <a:off x="2422863" y="1735430"/>
            <a:ext cx="6912971" cy="5008225"/>
            <a:chOff x="4910031" y="1887830"/>
            <a:chExt cx="4807251" cy="3482699"/>
          </a:xfrm>
        </p:grpSpPr>
        <p:sp>
          <p:nvSpPr>
            <p:cNvPr id="13" name="Google Shape;352;p16">
              <a:extLst>
                <a:ext uri="{FF2B5EF4-FFF2-40B4-BE49-F238E27FC236}">
                  <a16:creationId xmlns:a16="http://schemas.microsoft.com/office/drawing/2014/main" id="{624F3889-A94B-1482-F7AB-CACBF061D367}"/>
                </a:ext>
              </a:extLst>
            </p:cNvPr>
            <p:cNvSpPr txBox="1"/>
            <p:nvPr/>
          </p:nvSpPr>
          <p:spPr>
            <a:xfrm>
              <a:off x="4910031" y="3054525"/>
              <a:ext cx="708823" cy="2176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7150" tIns="57150" rIns="57150" bIns="57150" anchor="t" anchorCtr="0">
              <a:noAutofit/>
            </a:bodyPr>
            <a:lstStyle/>
            <a:p>
              <a:pPr algn="ctr"/>
              <a:r>
                <a:rPr lang="en" sz="1400" dirty="0">
                  <a:solidFill>
                    <a:schemeClr val="dk1"/>
                  </a:solidFill>
                  <a:latin typeface="Aptos" panose="020B0004020202020204" pitchFamily="34" charset="0"/>
                  <a:ea typeface="DM Sans"/>
                  <a:cs typeface="DM Sans"/>
                  <a:sym typeface="DM Sans"/>
                </a:rPr>
                <a:t>Time</a:t>
              </a:r>
              <a:endParaRPr sz="1400" dirty="0">
                <a:solidFill>
                  <a:schemeClr val="dk1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1FC93C6-DF22-A3C2-ABEA-EE36ED7B8016}"/>
                </a:ext>
              </a:extLst>
            </p:cNvPr>
            <p:cNvGrpSpPr/>
            <p:nvPr/>
          </p:nvGrpSpPr>
          <p:grpSpPr>
            <a:xfrm>
              <a:off x="5304529" y="1887830"/>
              <a:ext cx="4412753" cy="3021862"/>
              <a:chOff x="5274049" y="912470"/>
              <a:chExt cx="4412753" cy="3021862"/>
            </a:xfrm>
          </p:grpSpPr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42E6A3E6-CDD6-F4C4-83B7-85321B2AFDE1}"/>
                  </a:ext>
                </a:extLst>
              </p:cNvPr>
              <p:cNvSpPr/>
              <p:nvPr/>
            </p:nvSpPr>
            <p:spPr>
              <a:xfrm>
                <a:off x="5738808" y="1423122"/>
                <a:ext cx="390696" cy="167693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latin typeface="Aptos" panose="020B0004020202020204" pitchFamily="34" charset="0"/>
                </a:endParaRPr>
              </a:p>
            </p:txBody>
          </p:sp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6417063B-A5FB-11C0-CF02-845239EAFC85}"/>
                  </a:ext>
                </a:extLst>
              </p:cNvPr>
              <p:cNvSpPr/>
              <p:nvPr/>
            </p:nvSpPr>
            <p:spPr>
              <a:xfrm>
                <a:off x="6492338" y="1430260"/>
                <a:ext cx="418755" cy="167693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latin typeface="Aptos" panose="020B0004020202020204" pitchFamily="34" charset="0"/>
                </a:endParaRPr>
              </a:p>
            </p:txBody>
          </p:sp>
          <p:sp>
            <p:nvSpPr>
              <p:cNvPr id="19" name="Rounded Rectangle 18">
                <a:extLst>
                  <a:ext uri="{FF2B5EF4-FFF2-40B4-BE49-F238E27FC236}">
                    <a16:creationId xmlns:a16="http://schemas.microsoft.com/office/drawing/2014/main" id="{A40B1494-BD1E-8121-3C46-C07FB13F2F13}"/>
                  </a:ext>
                </a:extLst>
              </p:cNvPr>
              <p:cNvSpPr/>
              <p:nvPr/>
            </p:nvSpPr>
            <p:spPr>
              <a:xfrm>
                <a:off x="6915792" y="1427175"/>
                <a:ext cx="390696" cy="167693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latin typeface="Aptos" panose="020B0004020202020204" pitchFamily="34" charset="0"/>
                </a:endParaRPr>
              </a:p>
            </p:txBody>
          </p:sp>
          <p:sp>
            <p:nvSpPr>
              <p:cNvPr id="20" name="Google Shape;154;p14">
                <a:extLst>
                  <a:ext uri="{FF2B5EF4-FFF2-40B4-BE49-F238E27FC236}">
                    <a16:creationId xmlns:a16="http://schemas.microsoft.com/office/drawing/2014/main" id="{DACDFD58-772A-42BB-C9BB-A0EB7A117227}"/>
                  </a:ext>
                </a:extLst>
              </p:cNvPr>
              <p:cNvSpPr txBox="1"/>
              <p:nvPr/>
            </p:nvSpPr>
            <p:spPr>
              <a:xfrm>
                <a:off x="6469359" y="1399336"/>
                <a:ext cx="479746" cy="1990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25" tIns="35725" rIns="35725" bIns="35725" anchor="t" anchorCtr="0">
                <a:noAutofit/>
              </a:bodyPr>
              <a:lstStyle/>
              <a:p>
                <a:pPr algn="ctr"/>
                <a:r>
                  <a:rPr lang="en" sz="800" b="1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Input Video </a:t>
                </a:r>
                <a:r>
                  <a:rPr lang="en" sz="800" b="1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Latents</a:t>
                </a:r>
                <a:endParaRPr lang="en" sz="800" b="1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  <a:p>
                <a:pPr algn="ctr"/>
                <a:endParaRPr sz="800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21" name="Google Shape;74;p14">
                <a:extLst>
                  <a:ext uri="{FF2B5EF4-FFF2-40B4-BE49-F238E27FC236}">
                    <a16:creationId xmlns:a16="http://schemas.microsoft.com/office/drawing/2014/main" id="{0B3C8A4D-10B9-D03E-50DC-C02774FFEE0C}"/>
                  </a:ext>
                </a:extLst>
              </p:cNvPr>
              <p:cNvSpPr/>
              <p:nvPr/>
            </p:nvSpPr>
            <p:spPr>
              <a:xfrm>
                <a:off x="5337979" y="2446747"/>
                <a:ext cx="3511606" cy="298839"/>
              </a:xfrm>
              <a:prstGeom prst="roundRect">
                <a:avLst>
                  <a:gd name="adj" fmla="val 16667"/>
                </a:avLst>
              </a:prstGeom>
              <a:solidFill>
                <a:schemeClr val="lt2"/>
              </a:solidFill>
              <a:ln w="59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r>
                  <a:rPr lang="en" sz="105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Channel </a:t>
                </a:r>
                <a:r>
                  <a:rPr lang="en" sz="1050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Concat</a:t>
                </a:r>
                <a:r>
                  <a:rPr lang="en" sz="105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 3 Inputs, </a:t>
                </a:r>
                <a:r>
                  <a:rPr lang="en" sz="1050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Patchify</a:t>
                </a:r>
                <a:r>
                  <a:rPr lang="en" sz="105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, and Embed</a:t>
                </a:r>
                <a:endParaRPr sz="1050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22" name="Google Shape;142;p14">
                <a:extLst>
                  <a:ext uri="{FF2B5EF4-FFF2-40B4-BE49-F238E27FC236}">
                    <a16:creationId xmlns:a16="http://schemas.microsoft.com/office/drawing/2014/main" id="{49C58407-955D-9097-C86E-BB6765406151}"/>
                  </a:ext>
                </a:extLst>
              </p:cNvPr>
              <p:cNvSpPr/>
              <p:nvPr/>
            </p:nvSpPr>
            <p:spPr>
              <a:xfrm>
                <a:off x="5337979" y="2942590"/>
                <a:ext cx="3505974" cy="407935"/>
              </a:xfrm>
              <a:prstGeom prst="roundRect">
                <a:avLst>
                  <a:gd name="adj" fmla="val 16667"/>
                </a:avLst>
              </a:prstGeom>
              <a:solidFill>
                <a:schemeClr val="lt2"/>
              </a:solidFill>
              <a:ln w="59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r>
                  <a:rPr lang="en" sz="1050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DiT</a:t>
                </a:r>
                <a:r>
                  <a:rPr lang="en" sz="105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 Blocks</a:t>
                </a:r>
                <a:endParaRPr sz="1050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pic>
            <p:nvPicPr>
              <p:cNvPr id="23" name="Google Shape;174;p14">
                <a:extLst>
                  <a:ext uri="{FF2B5EF4-FFF2-40B4-BE49-F238E27FC236}">
                    <a16:creationId xmlns:a16="http://schemas.microsoft.com/office/drawing/2014/main" id="{85B23F4D-2987-6551-C66E-F149C965DB77}"/>
                  </a:ext>
                </a:extLst>
              </p:cNvPr>
              <p:cNvPicPr preferRelativeResize="0"/>
              <p:nvPr/>
            </p:nvPicPr>
            <p:blipFill>
              <a:blip r:embed="rId2"/>
              <a:srcRect l="19299" r="19299"/>
              <a:stretch/>
            </p:blipFill>
            <p:spPr>
              <a:xfrm>
                <a:off x="5740603" y="1620126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24" name="Google Shape;174;p14">
                <a:extLst>
                  <a:ext uri="{FF2B5EF4-FFF2-40B4-BE49-F238E27FC236}">
                    <a16:creationId xmlns:a16="http://schemas.microsoft.com/office/drawing/2014/main" id="{8A97DEC8-41FE-14DB-BEAC-12D61BDFCA31}"/>
                  </a:ext>
                </a:extLst>
              </p:cNvPr>
              <p:cNvPicPr preferRelativeResize="0"/>
              <p:nvPr/>
            </p:nvPicPr>
            <p:blipFill>
              <a:blip r:embed="rId3"/>
              <a:srcRect l="19299" r="19299"/>
              <a:stretch/>
            </p:blipFill>
            <p:spPr>
              <a:xfrm>
                <a:off x="5892823" y="1791872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25" name="Google Shape;174;p14">
                <a:extLst>
                  <a:ext uri="{FF2B5EF4-FFF2-40B4-BE49-F238E27FC236}">
                    <a16:creationId xmlns:a16="http://schemas.microsoft.com/office/drawing/2014/main" id="{C89650F2-3A73-8C57-94A5-D1419D4CCCF6}"/>
                  </a:ext>
                </a:extLst>
              </p:cNvPr>
              <p:cNvPicPr preferRelativeResize="0"/>
              <p:nvPr/>
            </p:nvPicPr>
            <p:blipFill>
              <a:blip r:embed="rId4"/>
              <a:srcRect l="19299" r="19299"/>
              <a:stretch/>
            </p:blipFill>
            <p:spPr>
              <a:xfrm>
                <a:off x="6069928" y="1978684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26" name="Google Shape;174;p14">
                <a:extLst>
                  <a:ext uri="{FF2B5EF4-FFF2-40B4-BE49-F238E27FC236}">
                    <a16:creationId xmlns:a16="http://schemas.microsoft.com/office/drawing/2014/main" id="{7CCD5873-0E43-815F-A79B-AFE899308890}"/>
                  </a:ext>
                </a:extLst>
              </p:cNvPr>
              <p:cNvPicPr preferRelativeResize="0"/>
              <p:nvPr/>
            </p:nvPicPr>
            <p:blipFill rotWithShape="1">
              <a:blip r:embed="rId5">
                <a:alphaModFix/>
              </a:blip>
              <a:srcRect l="2131" t="2406" r="3117" b="19456"/>
              <a:stretch/>
            </p:blipFill>
            <p:spPr>
              <a:xfrm>
                <a:off x="5346485" y="1620127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27" name="Google Shape;176;p14">
                <a:extLst>
                  <a:ext uri="{FF2B5EF4-FFF2-40B4-BE49-F238E27FC236}">
                    <a16:creationId xmlns:a16="http://schemas.microsoft.com/office/drawing/2014/main" id="{63BDB5ED-B773-F92E-54EA-5A4AB41E1D8F}"/>
                  </a:ext>
                </a:extLst>
              </p:cNvPr>
              <p:cNvPicPr preferRelativeResize="0"/>
              <p:nvPr/>
            </p:nvPicPr>
            <p:blipFill rotWithShape="1">
              <a:blip r:embed="rId5">
                <a:alphaModFix/>
              </a:blip>
              <a:srcRect l="2131" t="2406" r="3117" b="19456"/>
              <a:stretch/>
            </p:blipFill>
            <p:spPr>
              <a:xfrm>
                <a:off x="5493893" y="1789622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28" name="Google Shape;177;p14">
                <a:extLst>
                  <a:ext uri="{FF2B5EF4-FFF2-40B4-BE49-F238E27FC236}">
                    <a16:creationId xmlns:a16="http://schemas.microsoft.com/office/drawing/2014/main" id="{1B4F7C1D-6203-EE74-D2F7-C8E66B100318}"/>
                  </a:ext>
                </a:extLst>
              </p:cNvPr>
              <p:cNvPicPr preferRelativeResize="0"/>
              <p:nvPr/>
            </p:nvPicPr>
            <p:blipFill rotWithShape="1">
              <a:blip r:embed="rId5">
                <a:alphaModFix/>
              </a:blip>
              <a:srcRect l="2131" t="2406" r="3117" b="19456"/>
              <a:stretch/>
            </p:blipFill>
            <p:spPr>
              <a:xfrm>
                <a:off x="5669578" y="1978685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sp>
            <p:nvSpPr>
              <p:cNvPr id="29" name="Left Brace 28">
                <a:extLst>
                  <a:ext uri="{FF2B5EF4-FFF2-40B4-BE49-F238E27FC236}">
                    <a16:creationId xmlns:a16="http://schemas.microsoft.com/office/drawing/2014/main" id="{2402AB9C-86D2-8C60-E5E4-FE75A10551BB}"/>
                  </a:ext>
                </a:extLst>
              </p:cNvPr>
              <p:cNvSpPr/>
              <p:nvPr/>
            </p:nvSpPr>
            <p:spPr>
              <a:xfrm rot="16200000">
                <a:off x="6113971" y="2718484"/>
                <a:ext cx="176424" cy="1728408"/>
              </a:xfrm>
              <a:prstGeom prst="leftBrace">
                <a:avLst>
                  <a:gd name="adj1" fmla="val 83693"/>
                  <a:gd name="adj2" fmla="val 50000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latin typeface="Aptos" panose="020B0004020202020204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D43F10E-4EAB-0CB3-166E-C687E424F107}"/>
                  </a:ext>
                </a:extLst>
              </p:cNvPr>
              <p:cNvSpPr txBox="1"/>
              <p:nvPr/>
            </p:nvSpPr>
            <p:spPr>
              <a:xfrm>
                <a:off x="5337979" y="3645396"/>
                <a:ext cx="1728407" cy="288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50" dirty="0">
                    <a:latin typeface="Aptos" panose="020B0004020202020204" pitchFamily="34" charset="0"/>
                  </a:rPr>
                  <a:t>Output Video Noise Prediction </a:t>
                </a:r>
              </a:p>
              <a:p>
                <a:pPr algn="ctr"/>
                <a:r>
                  <a:rPr lang="en-US" sz="1050" dirty="0">
                    <a:latin typeface="Aptos" panose="020B0004020202020204" pitchFamily="34" charset="0"/>
                  </a:rPr>
                  <a:t>Tokens</a:t>
                </a:r>
              </a:p>
            </p:txBody>
          </p:sp>
          <p:pic>
            <p:nvPicPr>
              <p:cNvPr id="31" name="Google Shape;174;p14">
                <a:extLst>
                  <a:ext uri="{FF2B5EF4-FFF2-40B4-BE49-F238E27FC236}">
                    <a16:creationId xmlns:a16="http://schemas.microsoft.com/office/drawing/2014/main" id="{1BD1A469-6832-55A5-64A7-5AA8B23F7675}"/>
                  </a:ext>
                </a:extLst>
              </p:cNvPr>
              <p:cNvPicPr preferRelativeResize="0"/>
              <p:nvPr/>
            </p:nvPicPr>
            <p:blipFill>
              <a:blip r:embed="rId2"/>
              <a:srcRect l="19299" r="19299"/>
              <a:stretch/>
            </p:blipFill>
            <p:spPr>
              <a:xfrm>
                <a:off x="6914166" y="1620126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32" name="Google Shape;174;p14">
                <a:extLst>
                  <a:ext uri="{FF2B5EF4-FFF2-40B4-BE49-F238E27FC236}">
                    <a16:creationId xmlns:a16="http://schemas.microsoft.com/office/drawing/2014/main" id="{4154A5F3-B5FF-8075-42E3-978E29C99AFD}"/>
                  </a:ext>
                </a:extLst>
              </p:cNvPr>
              <p:cNvPicPr preferRelativeResize="0"/>
              <p:nvPr/>
            </p:nvPicPr>
            <p:blipFill>
              <a:blip r:embed="rId3"/>
              <a:srcRect l="19299" r="19299"/>
              <a:stretch/>
            </p:blipFill>
            <p:spPr>
              <a:xfrm>
                <a:off x="7066386" y="1791872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33" name="Google Shape;174;p14">
                <a:extLst>
                  <a:ext uri="{FF2B5EF4-FFF2-40B4-BE49-F238E27FC236}">
                    <a16:creationId xmlns:a16="http://schemas.microsoft.com/office/drawing/2014/main" id="{CA9463F3-56B9-54E7-D000-E9B717A400EF}"/>
                  </a:ext>
                </a:extLst>
              </p:cNvPr>
              <p:cNvPicPr preferRelativeResize="0"/>
              <p:nvPr/>
            </p:nvPicPr>
            <p:blipFill>
              <a:blip r:embed="rId4"/>
              <a:srcRect l="19299" r="19299"/>
              <a:stretch/>
            </p:blipFill>
            <p:spPr>
              <a:xfrm>
                <a:off x="7243492" y="1978684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34" name="Google Shape;177;p14">
                <a:extLst>
                  <a:ext uri="{FF2B5EF4-FFF2-40B4-BE49-F238E27FC236}">
                    <a16:creationId xmlns:a16="http://schemas.microsoft.com/office/drawing/2014/main" id="{AE28C361-B18C-3EC4-0A4F-131CF369E7CF}"/>
                  </a:ext>
                </a:extLst>
              </p:cNvPr>
              <p:cNvPicPr preferRelativeResize="0"/>
              <p:nvPr/>
            </p:nvPicPr>
            <p:blipFill>
              <a:blip r:embed="rId6"/>
              <a:srcRect l="29835" t="4468" r="36743" b="41099"/>
              <a:stretch>
                <a:fillRect/>
              </a:stretch>
            </p:blipFill>
            <p:spPr>
              <a:xfrm>
                <a:off x="6507370" y="1621800"/>
                <a:ext cx="403724" cy="379487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35" name="Google Shape;177;p14">
                <a:extLst>
                  <a:ext uri="{FF2B5EF4-FFF2-40B4-BE49-F238E27FC236}">
                    <a16:creationId xmlns:a16="http://schemas.microsoft.com/office/drawing/2014/main" id="{EDD7956B-DEA1-3559-BCDD-9DFE7CBD826A}"/>
                  </a:ext>
                </a:extLst>
              </p:cNvPr>
              <p:cNvPicPr preferRelativeResize="0"/>
              <p:nvPr/>
            </p:nvPicPr>
            <p:blipFill>
              <a:blip r:embed="rId6"/>
              <a:srcRect l="23103" t="479" r="29215" b="21865"/>
              <a:stretch>
                <a:fillRect/>
              </a:stretch>
            </p:blipFill>
            <p:spPr>
              <a:xfrm>
                <a:off x="6666296" y="1785044"/>
                <a:ext cx="403726" cy="379488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36" name="Google Shape;177;p14">
                <a:extLst>
                  <a:ext uri="{FF2B5EF4-FFF2-40B4-BE49-F238E27FC236}">
                    <a16:creationId xmlns:a16="http://schemas.microsoft.com/office/drawing/2014/main" id="{0DA02221-6CB0-E90B-2EA6-E6248DFEA316}"/>
                  </a:ext>
                </a:extLst>
              </p:cNvPr>
              <p:cNvPicPr preferRelativeResize="0"/>
              <p:nvPr/>
            </p:nvPicPr>
            <p:blipFill>
              <a:blip r:embed="rId6"/>
              <a:srcRect l="19299" r="19299"/>
              <a:stretch/>
            </p:blipFill>
            <p:spPr>
              <a:xfrm>
                <a:off x="6843141" y="1987311"/>
                <a:ext cx="392322" cy="368769"/>
              </a:xfrm>
              <a:prstGeom prst="rect">
                <a:avLst/>
              </a:prstGeom>
              <a:noFill/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sp>
            <p:nvSpPr>
              <p:cNvPr id="37" name="Google Shape;158;p14">
                <a:extLst>
                  <a:ext uri="{FF2B5EF4-FFF2-40B4-BE49-F238E27FC236}">
                    <a16:creationId xmlns:a16="http://schemas.microsoft.com/office/drawing/2014/main" id="{B4CAC54D-757F-26F5-147F-2B7B05BE9619}"/>
                  </a:ext>
                </a:extLst>
              </p:cNvPr>
              <p:cNvSpPr/>
              <p:nvPr/>
            </p:nvSpPr>
            <p:spPr>
              <a:xfrm>
                <a:off x="8098020" y="1620126"/>
                <a:ext cx="404789" cy="383296"/>
              </a:xfrm>
              <a:prstGeom prst="rect">
                <a:avLst/>
              </a:prstGeom>
              <a:solidFill>
                <a:schemeClr val="lt1"/>
              </a:solidFill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35725" tIns="35725" rIns="35725" bIns="35725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38" name="Google Shape;158;p14">
                <a:extLst>
                  <a:ext uri="{FF2B5EF4-FFF2-40B4-BE49-F238E27FC236}">
                    <a16:creationId xmlns:a16="http://schemas.microsoft.com/office/drawing/2014/main" id="{5B8D9F61-2B61-15B8-DD23-2BBA9FC65D3A}"/>
                  </a:ext>
                </a:extLst>
              </p:cNvPr>
              <p:cNvSpPr/>
              <p:nvPr/>
            </p:nvSpPr>
            <p:spPr>
              <a:xfrm>
                <a:off x="8257634" y="1787314"/>
                <a:ext cx="404789" cy="383296"/>
              </a:xfrm>
              <a:prstGeom prst="rect">
                <a:avLst/>
              </a:prstGeom>
              <a:solidFill>
                <a:schemeClr val="lt1"/>
              </a:solidFill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35725" tIns="35725" rIns="35725" bIns="35725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39" name="Google Shape;158;p14">
                <a:extLst>
                  <a:ext uri="{FF2B5EF4-FFF2-40B4-BE49-F238E27FC236}">
                    <a16:creationId xmlns:a16="http://schemas.microsoft.com/office/drawing/2014/main" id="{CF2A9E33-D0CF-9F96-D212-CCD74D20EB31}"/>
                  </a:ext>
                </a:extLst>
              </p:cNvPr>
              <p:cNvSpPr/>
              <p:nvPr/>
            </p:nvSpPr>
            <p:spPr>
              <a:xfrm>
                <a:off x="8439158" y="1970416"/>
                <a:ext cx="404789" cy="383296"/>
              </a:xfrm>
              <a:prstGeom prst="rect">
                <a:avLst/>
              </a:prstGeom>
              <a:solidFill>
                <a:schemeClr val="lt1"/>
              </a:solidFill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35725" tIns="35725" rIns="35725" bIns="35725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40" name="Google Shape;158;p14">
                <a:extLst>
                  <a:ext uri="{FF2B5EF4-FFF2-40B4-BE49-F238E27FC236}">
                    <a16:creationId xmlns:a16="http://schemas.microsoft.com/office/drawing/2014/main" id="{C12ED9DE-6CEE-A8BE-F2CB-004805E7C378}"/>
                  </a:ext>
                </a:extLst>
              </p:cNvPr>
              <p:cNvSpPr/>
              <p:nvPr/>
            </p:nvSpPr>
            <p:spPr>
              <a:xfrm>
                <a:off x="7699439" y="1618728"/>
                <a:ext cx="404789" cy="383296"/>
              </a:xfrm>
              <a:prstGeom prst="rect">
                <a:avLst/>
              </a:prstGeom>
              <a:solidFill>
                <a:schemeClr val="bg1"/>
              </a:solidFill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35725" tIns="35725" rIns="35725" bIns="35725" anchor="ctr" anchorCtr="0">
                <a:noAutofit/>
              </a:bodyPr>
              <a:lstStyle/>
              <a:p>
                <a:pPr algn="ctr"/>
                <a:endParaRPr sz="600">
                  <a:solidFill>
                    <a:schemeClr val="tx1"/>
                  </a:solidFill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41" name="Google Shape;158;p14">
                <a:extLst>
                  <a:ext uri="{FF2B5EF4-FFF2-40B4-BE49-F238E27FC236}">
                    <a16:creationId xmlns:a16="http://schemas.microsoft.com/office/drawing/2014/main" id="{AC961329-7E37-A780-4D13-ECEB6BF3D683}"/>
                  </a:ext>
                </a:extLst>
              </p:cNvPr>
              <p:cNvSpPr/>
              <p:nvPr/>
            </p:nvSpPr>
            <p:spPr>
              <a:xfrm>
                <a:off x="7853724" y="1789361"/>
                <a:ext cx="404789" cy="383296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35725" tIns="35725" rIns="35725" bIns="35725" anchor="ctr" anchorCtr="0">
                <a:noAutofit/>
              </a:bodyPr>
              <a:lstStyle/>
              <a:p>
                <a:pPr algn="ctr"/>
                <a:endParaRPr sz="600">
                  <a:solidFill>
                    <a:schemeClr val="tx1"/>
                  </a:solidFill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42" name="Google Shape;158;p14">
                <a:extLst>
                  <a:ext uri="{FF2B5EF4-FFF2-40B4-BE49-F238E27FC236}">
                    <a16:creationId xmlns:a16="http://schemas.microsoft.com/office/drawing/2014/main" id="{8AAA4DB8-C745-5CF5-082F-9E2921086F29}"/>
                  </a:ext>
                </a:extLst>
              </p:cNvPr>
              <p:cNvSpPr/>
              <p:nvPr/>
            </p:nvSpPr>
            <p:spPr>
              <a:xfrm>
                <a:off x="8034390" y="1970723"/>
                <a:ext cx="404789" cy="383296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270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35725" tIns="35725" rIns="35725" bIns="35725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43" name="Google Shape;154;p14">
                <a:extLst>
                  <a:ext uri="{FF2B5EF4-FFF2-40B4-BE49-F238E27FC236}">
                    <a16:creationId xmlns:a16="http://schemas.microsoft.com/office/drawing/2014/main" id="{5BA98E09-C8DD-7C42-ABD7-29E8FCAE9AC4}"/>
                  </a:ext>
                </a:extLst>
              </p:cNvPr>
              <p:cNvSpPr txBox="1"/>
              <p:nvPr/>
            </p:nvSpPr>
            <p:spPr>
              <a:xfrm>
                <a:off x="5337979" y="1410808"/>
                <a:ext cx="401453" cy="1990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25" tIns="35725" rIns="35725" bIns="35725" anchor="t" anchorCtr="0">
                <a:noAutofit/>
              </a:bodyPr>
              <a:lstStyle/>
              <a:p>
                <a:pPr algn="ctr"/>
                <a:r>
                  <a:rPr lang="en" sz="80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Noisy </a:t>
                </a:r>
              </a:p>
              <a:p>
                <a:pPr algn="ctr"/>
                <a:r>
                  <a:rPr lang="en" sz="800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Latents</a:t>
                </a:r>
                <a:endParaRPr sz="800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44" name="Left Brace 43">
                <a:extLst>
                  <a:ext uri="{FF2B5EF4-FFF2-40B4-BE49-F238E27FC236}">
                    <a16:creationId xmlns:a16="http://schemas.microsoft.com/office/drawing/2014/main" id="{D038B5BC-D7DB-ADF1-1E08-562D13FEEEB5}"/>
                  </a:ext>
                </a:extLst>
              </p:cNvPr>
              <p:cNvSpPr/>
              <p:nvPr/>
            </p:nvSpPr>
            <p:spPr>
              <a:xfrm rot="5400000">
                <a:off x="5654090" y="922465"/>
                <a:ext cx="176424" cy="794017"/>
              </a:xfrm>
              <a:prstGeom prst="leftBrace">
                <a:avLst>
                  <a:gd name="adj1" fmla="val 83693"/>
                  <a:gd name="adj2" fmla="val 50000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Aptos" panose="020B0004020202020204" pitchFamily="34" charset="0"/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1A109B1-B3D9-F0A5-7E25-D14F634AB0EC}"/>
                  </a:ext>
                </a:extLst>
              </p:cNvPr>
              <p:cNvSpPr txBox="1"/>
              <p:nvPr/>
            </p:nvSpPr>
            <p:spPr>
              <a:xfrm>
                <a:off x="5351677" y="914732"/>
                <a:ext cx="794948" cy="3531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00" b="1" dirty="0">
                    <a:latin typeface="Aptos" panose="020B0004020202020204" pitchFamily="34" charset="0"/>
                  </a:rPr>
                  <a:t>Frame Width-Wise </a:t>
                </a:r>
              </a:p>
              <a:p>
                <a:pPr algn="ctr"/>
                <a:r>
                  <a:rPr lang="en-US" sz="900" b="1" dirty="0">
                    <a:latin typeface="Aptos" panose="020B0004020202020204" pitchFamily="34" charset="0"/>
                  </a:rPr>
                  <a:t>Latent </a:t>
                </a:r>
                <a:r>
                  <a:rPr lang="en-US" sz="900" b="1" dirty="0" err="1">
                    <a:latin typeface="Aptos" panose="020B0004020202020204" pitchFamily="34" charset="0"/>
                  </a:rPr>
                  <a:t>Concat</a:t>
                </a:r>
                <a:endParaRPr lang="en-US" sz="900" b="1" dirty="0">
                  <a:latin typeface="Aptos" panose="020B0004020202020204" pitchFamily="34" charset="0"/>
                </a:endParaRPr>
              </a:p>
            </p:txBody>
          </p:sp>
          <p:sp>
            <p:nvSpPr>
              <p:cNvPr id="46" name="Google Shape;154;p14">
                <a:extLst>
                  <a:ext uri="{FF2B5EF4-FFF2-40B4-BE49-F238E27FC236}">
                    <a16:creationId xmlns:a16="http://schemas.microsoft.com/office/drawing/2014/main" id="{8F6E52BE-EFE4-369D-E704-4C0EB89A5F30}"/>
                  </a:ext>
                </a:extLst>
              </p:cNvPr>
              <p:cNvSpPr txBox="1"/>
              <p:nvPr/>
            </p:nvSpPr>
            <p:spPr>
              <a:xfrm>
                <a:off x="5740605" y="1406044"/>
                <a:ext cx="398707" cy="1990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25" tIns="35725" rIns="35725" bIns="35725" anchor="t" anchorCtr="0">
                <a:noAutofit/>
              </a:bodyPr>
              <a:lstStyle/>
              <a:p>
                <a:pPr algn="ctr"/>
                <a:r>
                  <a:rPr lang="en" sz="800" b="1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Ref Video </a:t>
                </a:r>
                <a:r>
                  <a:rPr lang="en" sz="800" b="1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Latents</a:t>
                </a:r>
                <a:endParaRPr sz="800" b="1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E9754BF-6F8D-D88E-84D9-A7E2A0900B99}"/>
                  </a:ext>
                </a:extLst>
              </p:cNvPr>
              <p:cNvSpPr txBox="1"/>
              <p:nvPr/>
            </p:nvSpPr>
            <p:spPr>
              <a:xfrm>
                <a:off x="6430803" y="912470"/>
                <a:ext cx="960582" cy="3531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00" b="1" dirty="0">
                    <a:latin typeface="Aptos" panose="020B0004020202020204" pitchFamily="34" charset="0"/>
                  </a:rPr>
                  <a:t>Frame Width-Wise </a:t>
                </a:r>
              </a:p>
              <a:p>
                <a:pPr algn="ctr"/>
                <a:r>
                  <a:rPr lang="en-US" sz="900" b="1" dirty="0">
                    <a:latin typeface="Aptos" panose="020B0004020202020204" pitchFamily="34" charset="0"/>
                  </a:rPr>
                  <a:t>Conditioning Latent </a:t>
                </a:r>
                <a:r>
                  <a:rPr lang="en-US" sz="900" b="1" dirty="0" err="1">
                    <a:latin typeface="Aptos" panose="020B0004020202020204" pitchFamily="34" charset="0"/>
                  </a:rPr>
                  <a:t>Concat</a:t>
                </a:r>
                <a:endParaRPr lang="en-US" sz="900" b="1" dirty="0">
                  <a:latin typeface="Aptos" panose="020B0004020202020204" pitchFamily="34" charset="0"/>
                </a:endParaRPr>
              </a:p>
            </p:txBody>
          </p:sp>
          <p:sp>
            <p:nvSpPr>
              <p:cNvPr id="48" name="Left Brace 47">
                <a:extLst>
                  <a:ext uri="{FF2B5EF4-FFF2-40B4-BE49-F238E27FC236}">
                    <a16:creationId xmlns:a16="http://schemas.microsoft.com/office/drawing/2014/main" id="{0A7081F9-4A85-B147-FB7F-8F4ADFEFC3A2}"/>
                  </a:ext>
                </a:extLst>
              </p:cNvPr>
              <p:cNvSpPr/>
              <p:nvPr/>
            </p:nvSpPr>
            <p:spPr>
              <a:xfrm rot="5400000">
                <a:off x="6824579" y="922466"/>
                <a:ext cx="176424" cy="794018"/>
              </a:xfrm>
              <a:prstGeom prst="leftBrace">
                <a:avLst>
                  <a:gd name="adj1" fmla="val 83693"/>
                  <a:gd name="adj2" fmla="val 50000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Aptos" panose="020B0004020202020204" pitchFamily="34" charset="0"/>
                </a:endParaRPr>
              </a:p>
            </p:txBody>
          </p:sp>
          <p:sp>
            <p:nvSpPr>
              <p:cNvPr id="49" name="Google Shape;154;p14">
                <a:extLst>
                  <a:ext uri="{FF2B5EF4-FFF2-40B4-BE49-F238E27FC236}">
                    <a16:creationId xmlns:a16="http://schemas.microsoft.com/office/drawing/2014/main" id="{19CD9D66-A78A-9325-4A59-AFE14CB57DB6}"/>
                  </a:ext>
                </a:extLst>
              </p:cNvPr>
              <p:cNvSpPr txBox="1"/>
              <p:nvPr/>
            </p:nvSpPr>
            <p:spPr>
              <a:xfrm>
                <a:off x="6911094" y="1406045"/>
                <a:ext cx="398707" cy="1990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25" tIns="35725" rIns="35725" bIns="35725" anchor="t" anchorCtr="0">
                <a:noAutofit/>
              </a:bodyPr>
              <a:lstStyle/>
              <a:p>
                <a:pPr algn="ctr"/>
                <a:r>
                  <a:rPr lang="en" sz="800" b="1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Ref Video </a:t>
                </a:r>
                <a:r>
                  <a:rPr lang="en" sz="800" b="1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Latents</a:t>
                </a:r>
                <a:endParaRPr sz="800" b="1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50" name="Google Shape;154;p14">
                <a:extLst>
                  <a:ext uri="{FF2B5EF4-FFF2-40B4-BE49-F238E27FC236}">
                    <a16:creationId xmlns:a16="http://schemas.microsoft.com/office/drawing/2014/main" id="{5ACD00A4-14CA-1F50-24E3-4C0C9FA2C1D3}"/>
                  </a:ext>
                </a:extLst>
              </p:cNvPr>
              <p:cNvSpPr txBox="1"/>
              <p:nvPr/>
            </p:nvSpPr>
            <p:spPr>
              <a:xfrm>
                <a:off x="7654733" y="1349661"/>
                <a:ext cx="490766" cy="1990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25" tIns="35725" rIns="35725" bIns="35725" anchor="t" anchorCtr="0">
                <a:noAutofit/>
              </a:bodyPr>
              <a:lstStyle/>
              <a:p>
                <a:pPr algn="ctr"/>
                <a:r>
                  <a:rPr lang="en" sz="800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Latents</a:t>
                </a:r>
                <a:r>
                  <a:rPr lang="en" sz="80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 Conditioning Mask</a:t>
                </a:r>
                <a:endParaRPr sz="800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A9C99007-A285-9B51-40B8-18966AD3E870}"/>
                  </a:ext>
                </a:extLst>
              </p:cNvPr>
              <p:cNvSpPr txBox="1"/>
              <p:nvPr/>
            </p:nvSpPr>
            <p:spPr>
              <a:xfrm>
                <a:off x="7708795" y="924398"/>
                <a:ext cx="794949" cy="3531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00" b="1" dirty="0">
                    <a:latin typeface="Aptos" panose="020B0004020202020204" pitchFamily="34" charset="0"/>
                  </a:rPr>
                  <a:t>Frame Width-Wise </a:t>
                </a:r>
              </a:p>
              <a:p>
                <a:pPr algn="ctr"/>
                <a:r>
                  <a:rPr lang="en-US" sz="900" b="1" dirty="0">
                    <a:latin typeface="Aptos" panose="020B0004020202020204" pitchFamily="34" charset="0"/>
                  </a:rPr>
                  <a:t>Mask </a:t>
                </a:r>
                <a:r>
                  <a:rPr lang="en-US" sz="900" b="1" dirty="0" err="1">
                    <a:latin typeface="Aptos" panose="020B0004020202020204" pitchFamily="34" charset="0"/>
                  </a:rPr>
                  <a:t>Concat</a:t>
                </a:r>
                <a:endParaRPr lang="en-US" sz="900" b="1" dirty="0">
                  <a:latin typeface="Aptos" panose="020B0004020202020204" pitchFamily="34" charset="0"/>
                </a:endParaRPr>
              </a:p>
            </p:txBody>
          </p:sp>
          <p:sp>
            <p:nvSpPr>
              <p:cNvPr id="52" name="Left Brace 51">
                <a:extLst>
                  <a:ext uri="{FF2B5EF4-FFF2-40B4-BE49-F238E27FC236}">
                    <a16:creationId xmlns:a16="http://schemas.microsoft.com/office/drawing/2014/main" id="{CC17D1F7-A3FE-043E-7ACF-2A45DF4092F7}"/>
                  </a:ext>
                </a:extLst>
              </p:cNvPr>
              <p:cNvSpPr/>
              <p:nvPr/>
            </p:nvSpPr>
            <p:spPr>
              <a:xfrm rot="5400000">
                <a:off x="8017593" y="933853"/>
                <a:ext cx="176424" cy="794018"/>
              </a:xfrm>
              <a:prstGeom prst="leftBrace">
                <a:avLst>
                  <a:gd name="adj1" fmla="val 83693"/>
                  <a:gd name="adj2" fmla="val 50000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Aptos" panose="020B0004020202020204" pitchFamily="34" charset="0"/>
                </a:endParaRPr>
              </a:p>
            </p:txBody>
          </p:sp>
          <p:sp>
            <p:nvSpPr>
              <p:cNvPr id="53" name="Google Shape;154;p14">
                <a:extLst>
                  <a:ext uri="{FF2B5EF4-FFF2-40B4-BE49-F238E27FC236}">
                    <a16:creationId xmlns:a16="http://schemas.microsoft.com/office/drawing/2014/main" id="{66B20F35-8A0F-8C45-B104-5B660A3ECB88}"/>
                  </a:ext>
                </a:extLst>
              </p:cNvPr>
              <p:cNvSpPr txBox="1"/>
              <p:nvPr/>
            </p:nvSpPr>
            <p:spPr>
              <a:xfrm>
                <a:off x="8105805" y="1356813"/>
                <a:ext cx="398707" cy="1990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25" tIns="35725" rIns="35725" bIns="35725" anchor="t" anchorCtr="0">
                <a:noAutofit/>
              </a:bodyPr>
              <a:lstStyle/>
              <a:p>
                <a:pPr algn="ctr"/>
                <a:r>
                  <a:rPr lang="en" sz="80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Ref </a:t>
                </a:r>
                <a:r>
                  <a:rPr lang="en" sz="800" dirty="0" err="1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Latents</a:t>
                </a:r>
                <a:r>
                  <a:rPr lang="en" sz="80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 Mask</a:t>
                </a:r>
                <a:endParaRPr sz="800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54" name="Google Shape;76;p14">
                <a:extLst>
                  <a:ext uri="{FF2B5EF4-FFF2-40B4-BE49-F238E27FC236}">
                    <a16:creationId xmlns:a16="http://schemas.microsoft.com/office/drawing/2014/main" id="{C40AE1B6-D9DB-C590-28C5-F79C83A520BE}"/>
                  </a:ext>
                </a:extLst>
              </p:cNvPr>
              <p:cNvSpPr/>
              <p:nvPr/>
            </p:nvSpPr>
            <p:spPr>
              <a:xfrm>
                <a:off x="5338149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55" name="Google Shape;76;p14">
                <a:extLst>
                  <a:ext uri="{FF2B5EF4-FFF2-40B4-BE49-F238E27FC236}">
                    <a16:creationId xmlns:a16="http://schemas.microsoft.com/office/drawing/2014/main" id="{CA1FB357-6A75-68EE-FD5A-D71CEFA80A8E}"/>
                  </a:ext>
                </a:extLst>
              </p:cNvPr>
              <p:cNvSpPr/>
              <p:nvPr/>
            </p:nvSpPr>
            <p:spPr>
              <a:xfrm>
                <a:off x="5473802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56" name="Google Shape;76;p14">
                <a:extLst>
                  <a:ext uri="{FF2B5EF4-FFF2-40B4-BE49-F238E27FC236}">
                    <a16:creationId xmlns:a16="http://schemas.microsoft.com/office/drawing/2014/main" id="{C1FAE692-015B-F428-6182-D90A85808EE6}"/>
                  </a:ext>
                </a:extLst>
              </p:cNvPr>
              <p:cNvSpPr/>
              <p:nvPr/>
            </p:nvSpPr>
            <p:spPr>
              <a:xfrm>
                <a:off x="5609455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57" name="Google Shape;76;p14">
                <a:extLst>
                  <a:ext uri="{FF2B5EF4-FFF2-40B4-BE49-F238E27FC236}">
                    <a16:creationId xmlns:a16="http://schemas.microsoft.com/office/drawing/2014/main" id="{EC71F0CC-4AC6-088A-2552-42EAAA42D2EF}"/>
                  </a:ext>
                </a:extLst>
              </p:cNvPr>
              <p:cNvSpPr/>
              <p:nvPr/>
            </p:nvSpPr>
            <p:spPr>
              <a:xfrm>
                <a:off x="5745108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58" name="Google Shape;76;p14">
                <a:extLst>
                  <a:ext uri="{FF2B5EF4-FFF2-40B4-BE49-F238E27FC236}">
                    <a16:creationId xmlns:a16="http://schemas.microsoft.com/office/drawing/2014/main" id="{FFB52D27-55DC-C86A-C8D5-06245793EB48}"/>
                  </a:ext>
                </a:extLst>
              </p:cNvPr>
              <p:cNvSpPr/>
              <p:nvPr/>
            </p:nvSpPr>
            <p:spPr>
              <a:xfrm>
                <a:off x="5880760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59" name="Google Shape;76;p14">
                <a:extLst>
                  <a:ext uri="{FF2B5EF4-FFF2-40B4-BE49-F238E27FC236}">
                    <a16:creationId xmlns:a16="http://schemas.microsoft.com/office/drawing/2014/main" id="{907920F7-0058-A227-9CC5-BEEE9E6617C9}"/>
                  </a:ext>
                </a:extLst>
              </p:cNvPr>
              <p:cNvSpPr/>
              <p:nvPr/>
            </p:nvSpPr>
            <p:spPr>
              <a:xfrm>
                <a:off x="6016413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0" name="Google Shape;76;p14">
                <a:extLst>
                  <a:ext uri="{FF2B5EF4-FFF2-40B4-BE49-F238E27FC236}">
                    <a16:creationId xmlns:a16="http://schemas.microsoft.com/office/drawing/2014/main" id="{2FA618D6-33E2-EEC9-775C-E2397DE3D555}"/>
                  </a:ext>
                </a:extLst>
              </p:cNvPr>
              <p:cNvSpPr/>
              <p:nvPr/>
            </p:nvSpPr>
            <p:spPr>
              <a:xfrm>
                <a:off x="6152066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1" name="Google Shape;76;p14">
                <a:extLst>
                  <a:ext uri="{FF2B5EF4-FFF2-40B4-BE49-F238E27FC236}">
                    <a16:creationId xmlns:a16="http://schemas.microsoft.com/office/drawing/2014/main" id="{19B09890-9F6C-A242-E5DC-873DC9A4C05E}"/>
                  </a:ext>
                </a:extLst>
              </p:cNvPr>
              <p:cNvSpPr/>
              <p:nvPr/>
            </p:nvSpPr>
            <p:spPr>
              <a:xfrm>
                <a:off x="6287719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2" name="Google Shape;76;p14">
                <a:extLst>
                  <a:ext uri="{FF2B5EF4-FFF2-40B4-BE49-F238E27FC236}">
                    <a16:creationId xmlns:a16="http://schemas.microsoft.com/office/drawing/2014/main" id="{509150F4-B09B-4630-EE5D-71175BA39656}"/>
                  </a:ext>
                </a:extLst>
              </p:cNvPr>
              <p:cNvSpPr/>
              <p:nvPr/>
            </p:nvSpPr>
            <p:spPr>
              <a:xfrm>
                <a:off x="6423372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3" name="Google Shape;76;p14">
                <a:extLst>
                  <a:ext uri="{FF2B5EF4-FFF2-40B4-BE49-F238E27FC236}">
                    <a16:creationId xmlns:a16="http://schemas.microsoft.com/office/drawing/2014/main" id="{079DE252-F639-8AF7-0440-26FD58B34683}"/>
                  </a:ext>
                </a:extLst>
              </p:cNvPr>
              <p:cNvSpPr/>
              <p:nvPr/>
            </p:nvSpPr>
            <p:spPr>
              <a:xfrm>
                <a:off x="6559025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4" name="Google Shape;76;p14">
                <a:extLst>
                  <a:ext uri="{FF2B5EF4-FFF2-40B4-BE49-F238E27FC236}">
                    <a16:creationId xmlns:a16="http://schemas.microsoft.com/office/drawing/2014/main" id="{C27FF9B1-75AC-794C-0C97-EA84C75F9D16}"/>
                  </a:ext>
                </a:extLst>
              </p:cNvPr>
              <p:cNvSpPr/>
              <p:nvPr/>
            </p:nvSpPr>
            <p:spPr>
              <a:xfrm>
                <a:off x="6694677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5" name="Google Shape;76;p14">
                <a:extLst>
                  <a:ext uri="{FF2B5EF4-FFF2-40B4-BE49-F238E27FC236}">
                    <a16:creationId xmlns:a16="http://schemas.microsoft.com/office/drawing/2014/main" id="{877021B9-CCC9-F494-0F09-1FA6B9901F42}"/>
                  </a:ext>
                </a:extLst>
              </p:cNvPr>
              <p:cNvSpPr/>
              <p:nvPr/>
            </p:nvSpPr>
            <p:spPr>
              <a:xfrm>
                <a:off x="6830330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6" name="Google Shape;76;p14">
                <a:extLst>
                  <a:ext uri="{FF2B5EF4-FFF2-40B4-BE49-F238E27FC236}">
                    <a16:creationId xmlns:a16="http://schemas.microsoft.com/office/drawing/2014/main" id="{5864DFE5-4B3A-E9B6-C516-C405E3743EE7}"/>
                  </a:ext>
                </a:extLst>
              </p:cNvPr>
              <p:cNvSpPr/>
              <p:nvPr/>
            </p:nvSpPr>
            <p:spPr>
              <a:xfrm>
                <a:off x="6965983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7" name="Google Shape;76;p14">
                <a:extLst>
                  <a:ext uri="{FF2B5EF4-FFF2-40B4-BE49-F238E27FC236}">
                    <a16:creationId xmlns:a16="http://schemas.microsoft.com/office/drawing/2014/main" id="{EA6299E7-2324-C21F-849B-5227A85BE138}"/>
                  </a:ext>
                </a:extLst>
              </p:cNvPr>
              <p:cNvSpPr/>
              <p:nvPr/>
            </p:nvSpPr>
            <p:spPr>
              <a:xfrm>
                <a:off x="7101636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8" name="Google Shape;76;p14">
                <a:extLst>
                  <a:ext uri="{FF2B5EF4-FFF2-40B4-BE49-F238E27FC236}">
                    <a16:creationId xmlns:a16="http://schemas.microsoft.com/office/drawing/2014/main" id="{CF5B9744-E81A-3CF6-B072-B99B295F3F1D}"/>
                  </a:ext>
                </a:extLst>
              </p:cNvPr>
              <p:cNvSpPr/>
              <p:nvPr/>
            </p:nvSpPr>
            <p:spPr>
              <a:xfrm>
                <a:off x="7237289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69" name="Google Shape;76;p14">
                <a:extLst>
                  <a:ext uri="{FF2B5EF4-FFF2-40B4-BE49-F238E27FC236}">
                    <a16:creationId xmlns:a16="http://schemas.microsoft.com/office/drawing/2014/main" id="{214327B2-0F52-2100-DCAF-9BEFEBB21F25}"/>
                  </a:ext>
                </a:extLst>
              </p:cNvPr>
              <p:cNvSpPr/>
              <p:nvPr/>
            </p:nvSpPr>
            <p:spPr>
              <a:xfrm>
                <a:off x="7372942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0" name="Google Shape;76;p14">
                <a:extLst>
                  <a:ext uri="{FF2B5EF4-FFF2-40B4-BE49-F238E27FC236}">
                    <a16:creationId xmlns:a16="http://schemas.microsoft.com/office/drawing/2014/main" id="{41DD2626-CAFE-B842-F4F4-8DCAB7E83ECA}"/>
                  </a:ext>
                </a:extLst>
              </p:cNvPr>
              <p:cNvSpPr/>
              <p:nvPr/>
            </p:nvSpPr>
            <p:spPr>
              <a:xfrm>
                <a:off x="7508594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1" name="Google Shape;76;p14">
                <a:extLst>
                  <a:ext uri="{FF2B5EF4-FFF2-40B4-BE49-F238E27FC236}">
                    <a16:creationId xmlns:a16="http://schemas.microsoft.com/office/drawing/2014/main" id="{539847F1-D322-F0C2-E4CE-E883A2A28A29}"/>
                  </a:ext>
                </a:extLst>
              </p:cNvPr>
              <p:cNvSpPr/>
              <p:nvPr/>
            </p:nvSpPr>
            <p:spPr>
              <a:xfrm>
                <a:off x="7644247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2" name="Google Shape;76;p14">
                <a:extLst>
                  <a:ext uri="{FF2B5EF4-FFF2-40B4-BE49-F238E27FC236}">
                    <a16:creationId xmlns:a16="http://schemas.microsoft.com/office/drawing/2014/main" id="{E2E82FFB-5F7A-E917-34B9-4BE07CE302BC}"/>
                  </a:ext>
                </a:extLst>
              </p:cNvPr>
              <p:cNvSpPr/>
              <p:nvPr/>
            </p:nvSpPr>
            <p:spPr>
              <a:xfrm>
                <a:off x="7779900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3" name="Google Shape;76;p14">
                <a:extLst>
                  <a:ext uri="{FF2B5EF4-FFF2-40B4-BE49-F238E27FC236}">
                    <a16:creationId xmlns:a16="http://schemas.microsoft.com/office/drawing/2014/main" id="{80C020E9-F0E7-DB93-1083-418910B31FEB}"/>
                  </a:ext>
                </a:extLst>
              </p:cNvPr>
              <p:cNvSpPr/>
              <p:nvPr/>
            </p:nvSpPr>
            <p:spPr>
              <a:xfrm>
                <a:off x="7915553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4" name="Google Shape;76;p14">
                <a:extLst>
                  <a:ext uri="{FF2B5EF4-FFF2-40B4-BE49-F238E27FC236}">
                    <a16:creationId xmlns:a16="http://schemas.microsoft.com/office/drawing/2014/main" id="{C343CDFE-E942-0645-C07F-E1B972721F96}"/>
                  </a:ext>
                </a:extLst>
              </p:cNvPr>
              <p:cNvSpPr/>
              <p:nvPr/>
            </p:nvSpPr>
            <p:spPr>
              <a:xfrm>
                <a:off x="8051206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5" name="Google Shape;76;p14">
                <a:extLst>
                  <a:ext uri="{FF2B5EF4-FFF2-40B4-BE49-F238E27FC236}">
                    <a16:creationId xmlns:a16="http://schemas.microsoft.com/office/drawing/2014/main" id="{8C61A064-0616-8CC9-133B-954CA0F5DE64}"/>
                  </a:ext>
                </a:extLst>
              </p:cNvPr>
              <p:cNvSpPr/>
              <p:nvPr/>
            </p:nvSpPr>
            <p:spPr>
              <a:xfrm>
                <a:off x="8186859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6" name="Google Shape;76;p14">
                <a:extLst>
                  <a:ext uri="{FF2B5EF4-FFF2-40B4-BE49-F238E27FC236}">
                    <a16:creationId xmlns:a16="http://schemas.microsoft.com/office/drawing/2014/main" id="{9C3A63D4-D7A8-5D94-3F03-CFB66EC4BAFD}"/>
                  </a:ext>
                </a:extLst>
              </p:cNvPr>
              <p:cNvSpPr/>
              <p:nvPr/>
            </p:nvSpPr>
            <p:spPr>
              <a:xfrm>
                <a:off x="8322511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7" name="Google Shape;76;p14">
                <a:extLst>
                  <a:ext uri="{FF2B5EF4-FFF2-40B4-BE49-F238E27FC236}">
                    <a16:creationId xmlns:a16="http://schemas.microsoft.com/office/drawing/2014/main" id="{F0E60335-9D85-9908-5E11-D6FD2664D450}"/>
                  </a:ext>
                </a:extLst>
              </p:cNvPr>
              <p:cNvSpPr/>
              <p:nvPr/>
            </p:nvSpPr>
            <p:spPr>
              <a:xfrm>
                <a:off x="8458164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8" name="Google Shape;76;p14">
                <a:extLst>
                  <a:ext uri="{FF2B5EF4-FFF2-40B4-BE49-F238E27FC236}">
                    <a16:creationId xmlns:a16="http://schemas.microsoft.com/office/drawing/2014/main" id="{CDADB20A-2FEB-E230-EC55-439B8089B0D9}"/>
                  </a:ext>
                </a:extLst>
              </p:cNvPr>
              <p:cNvSpPr/>
              <p:nvPr/>
            </p:nvSpPr>
            <p:spPr>
              <a:xfrm>
                <a:off x="8593817" y="2797951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79" name="Google Shape;76;p14">
                <a:extLst>
                  <a:ext uri="{FF2B5EF4-FFF2-40B4-BE49-F238E27FC236}">
                    <a16:creationId xmlns:a16="http://schemas.microsoft.com/office/drawing/2014/main" id="{E9D1036C-C637-598B-BE8E-683C74979565}"/>
                  </a:ext>
                </a:extLst>
              </p:cNvPr>
              <p:cNvSpPr/>
              <p:nvPr/>
            </p:nvSpPr>
            <p:spPr>
              <a:xfrm>
                <a:off x="8729464" y="2793974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0" name="Google Shape;76;p14">
                <a:extLst>
                  <a:ext uri="{FF2B5EF4-FFF2-40B4-BE49-F238E27FC236}">
                    <a16:creationId xmlns:a16="http://schemas.microsoft.com/office/drawing/2014/main" id="{61AB01AA-D4A5-9B3B-CB41-51C670763D8E}"/>
                  </a:ext>
                </a:extLst>
              </p:cNvPr>
              <p:cNvSpPr/>
              <p:nvPr/>
            </p:nvSpPr>
            <p:spPr>
              <a:xfrm>
                <a:off x="5336578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1" name="Google Shape;76;p14">
                <a:extLst>
                  <a:ext uri="{FF2B5EF4-FFF2-40B4-BE49-F238E27FC236}">
                    <a16:creationId xmlns:a16="http://schemas.microsoft.com/office/drawing/2014/main" id="{3EFDC68A-1F25-53F8-1849-98451BC197CA}"/>
                  </a:ext>
                </a:extLst>
              </p:cNvPr>
              <p:cNvSpPr/>
              <p:nvPr/>
            </p:nvSpPr>
            <p:spPr>
              <a:xfrm>
                <a:off x="5472231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2" name="Google Shape;76;p14">
                <a:extLst>
                  <a:ext uri="{FF2B5EF4-FFF2-40B4-BE49-F238E27FC236}">
                    <a16:creationId xmlns:a16="http://schemas.microsoft.com/office/drawing/2014/main" id="{0860F122-3DF3-9F69-5EB5-5FD1128C2FBA}"/>
                  </a:ext>
                </a:extLst>
              </p:cNvPr>
              <p:cNvSpPr/>
              <p:nvPr/>
            </p:nvSpPr>
            <p:spPr>
              <a:xfrm>
                <a:off x="5607884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3" name="Google Shape;76;p14">
                <a:extLst>
                  <a:ext uri="{FF2B5EF4-FFF2-40B4-BE49-F238E27FC236}">
                    <a16:creationId xmlns:a16="http://schemas.microsoft.com/office/drawing/2014/main" id="{D955B6B0-6315-A0A1-C605-435EF2CB043E}"/>
                  </a:ext>
                </a:extLst>
              </p:cNvPr>
              <p:cNvSpPr/>
              <p:nvPr/>
            </p:nvSpPr>
            <p:spPr>
              <a:xfrm>
                <a:off x="5743537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4" name="Google Shape;76;p14">
                <a:extLst>
                  <a:ext uri="{FF2B5EF4-FFF2-40B4-BE49-F238E27FC236}">
                    <a16:creationId xmlns:a16="http://schemas.microsoft.com/office/drawing/2014/main" id="{CB861953-B471-C07B-21DB-0DEBD4B54598}"/>
                  </a:ext>
                </a:extLst>
              </p:cNvPr>
              <p:cNvSpPr/>
              <p:nvPr/>
            </p:nvSpPr>
            <p:spPr>
              <a:xfrm>
                <a:off x="5879189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5" name="Google Shape;76;p14">
                <a:extLst>
                  <a:ext uri="{FF2B5EF4-FFF2-40B4-BE49-F238E27FC236}">
                    <a16:creationId xmlns:a16="http://schemas.microsoft.com/office/drawing/2014/main" id="{4E3FA7A3-7E97-86A7-FF10-3F387B035E94}"/>
                  </a:ext>
                </a:extLst>
              </p:cNvPr>
              <p:cNvSpPr/>
              <p:nvPr/>
            </p:nvSpPr>
            <p:spPr>
              <a:xfrm>
                <a:off x="6014842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6" name="Google Shape;76;p14">
                <a:extLst>
                  <a:ext uri="{FF2B5EF4-FFF2-40B4-BE49-F238E27FC236}">
                    <a16:creationId xmlns:a16="http://schemas.microsoft.com/office/drawing/2014/main" id="{04DE5AC5-E534-EB9F-3343-B557C3D88488}"/>
                  </a:ext>
                </a:extLst>
              </p:cNvPr>
              <p:cNvSpPr/>
              <p:nvPr/>
            </p:nvSpPr>
            <p:spPr>
              <a:xfrm>
                <a:off x="6150495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7" name="Google Shape;76;p14">
                <a:extLst>
                  <a:ext uri="{FF2B5EF4-FFF2-40B4-BE49-F238E27FC236}">
                    <a16:creationId xmlns:a16="http://schemas.microsoft.com/office/drawing/2014/main" id="{DC8A5B28-0B16-51ED-5517-241D2AF0F509}"/>
                  </a:ext>
                </a:extLst>
              </p:cNvPr>
              <p:cNvSpPr/>
              <p:nvPr/>
            </p:nvSpPr>
            <p:spPr>
              <a:xfrm>
                <a:off x="6286148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8" name="Google Shape;76;p14">
                <a:extLst>
                  <a:ext uri="{FF2B5EF4-FFF2-40B4-BE49-F238E27FC236}">
                    <a16:creationId xmlns:a16="http://schemas.microsoft.com/office/drawing/2014/main" id="{BFE9C115-2056-1360-5A9E-2FB6F65594BF}"/>
                  </a:ext>
                </a:extLst>
              </p:cNvPr>
              <p:cNvSpPr/>
              <p:nvPr/>
            </p:nvSpPr>
            <p:spPr>
              <a:xfrm>
                <a:off x="6421801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89" name="Google Shape;76;p14">
                <a:extLst>
                  <a:ext uri="{FF2B5EF4-FFF2-40B4-BE49-F238E27FC236}">
                    <a16:creationId xmlns:a16="http://schemas.microsoft.com/office/drawing/2014/main" id="{63F853DB-13A3-B221-D1A6-90B58E82E4BB}"/>
                  </a:ext>
                </a:extLst>
              </p:cNvPr>
              <p:cNvSpPr/>
              <p:nvPr/>
            </p:nvSpPr>
            <p:spPr>
              <a:xfrm>
                <a:off x="6557454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0" name="Google Shape;76;p14">
                <a:extLst>
                  <a:ext uri="{FF2B5EF4-FFF2-40B4-BE49-F238E27FC236}">
                    <a16:creationId xmlns:a16="http://schemas.microsoft.com/office/drawing/2014/main" id="{2600EAB1-B391-4955-EFA2-3467E774A232}"/>
                  </a:ext>
                </a:extLst>
              </p:cNvPr>
              <p:cNvSpPr/>
              <p:nvPr/>
            </p:nvSpPr>
            <p:spPr>
              <a:xfrm>
                <a:off x="6693106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1" name="Google Shape;76;p14">
                <a:extLst>
                  <a:ext uri="{FF2B5EF4-FFF2-40B4-BE49-F238E27FC236}">
                    <a16:creationId xmlns:a16="http://schemas.microsoft.com/office/drawing/2014/main" id="{88ACD9D8-2837-EAA2-7818-616AC8B5AF24}"/>
                  </a:ext>
                </a:extLst>
              </p:cNvPr>
              <p:cNvSpPr/>
              <p:nvPr/>
            </p:nvSpPr>
            <p:spPr>
              <a:xfrm>
                <a:off x="6828759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2" name="Google Shape;76;p14">
                <a:extLst>
                  <a:ext uri="{FF2B5EF4-FFF2-40B4-BE49-F238E27FC236}">
                    <a16:creationId xmlns:a16="http://schemas.microsoft.com/office/drawing/2014/main" id="{6499E950-4B27-0D96-A925-6B5A15EED568}"/>
                  </a:ext>
                </a:extLst>
              </p:cNvPr>
              <p:cNvSpPr/>
              <p:nvPr/>
            </p:nvSpPr>
            <p:spPr>
              <a:xfrm>
                <a:off x="6964412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3" name="Google Shape;76;p14">
                <a:extLst>
                  <a:ext uri="{FF2B5EF4-FFF2-40B4-BE49-F238E27FC236}">
                    <a16:creationId xmlns:a16="http://schemas.microsoft.com/office/drawing/2014/main" id="{2B51A7A1-61FF-EA14-9567-AECA71927568}"/>
                  </a:ext>
                </a:extLst>
              </p:cNvPr>
              <p:cNvSpPr/>
              <p:nvPr/>
            </p:nvSpPr>
            <p:spPr>
              <a:xfrm>
                <a:off x="7100065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4" name="Google Shape;76;p14">
                <a:extLst>
                  <a:ext uri="{FF2B5EF4-FFF2-40B4-BE49-F238E27FC236}">
                    <a16:creationId xmlns:a16="http://schemas.microsoft.com/office/drawing/2014/main" id="{71A248A1-24FC-92AF-B6D4-1631437F5EBE}"/>
                  </a:ext>
                </a:extLst>
              </p:cNvPr>
              <p:cNvSpPr/>
              <p:nvPr/>
            </p:nvSpPr>
            <p:spPr>
              <a:xfrm>
                <a:off x="7235718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5" name="Google Shape;76;p14">
                <a:extLst>
                  <a:ext uri="{FF2B5EF4-FFF2-40B4-BE49-F238E27FC236}">
                    <a16:creationId xmlns:a16="http://schemas.microsoft.com/office/drawing/2014/main" id="{3FB744BD-E72A-4D8C-4DDF-54D1E11EA579}"/>
                  </a:ext>
                </a:extLst>
              </p:cNvPr>
              <p:cNvSpPr/>
              <p:nvPr/>
            </p:nvSpPr>
            <p:spPr>
              <a:xfrm>
                <a:off x="7371371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6" name="Google Shape;76;p14">
                <a:extLst>
                  <a:ext uri="{FF2B5EF4-FFF2-40B4-BE49-F238E27FC236}">
                    <a16:creationId xmlns:a16="http://schemas.microsoft.com/office/drawing/2014/main" id="{B723E4A5-848A-FCA2-D21E-F4CD2B6F57E8}"/>
                  </a:ext>
                </a:extLst>
              </p:cNvPr>
              <p:cNvSpPr/>
              <p:nvPr/>
            </p:nvSpPr>
            <p:spPr>
              <a:xfrm>
                <a:off x="7507023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7" name="Google Shape;76;p14">
                <a:extLst>
                  <a:ext uri="{FF2B5EF4-FFF2-40B4-BE49-F238E27FC236}">
                    <a16:creationId xmlns:a16="http://schemas.microsoft.com/office/drawing/2014/main" id="{CA8F371C-86CD-31A9-73A9-FB22A8402D0B}"/>
                  </a:ext>
                </a:extLst>
              </p:cNvPr>
              <p:cNvSpPr/>
              <p:nvPr/>
            </p:nvSpPr>
            <p:spPr>
              <a:xfrm>
                <a:off x="7642676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8" name="Google Shape;76;p14">
                <a:extLst>
                  <a:ext uri="{FF2B5EF4-FFF2-40B4-BE49-F238E27FC236}">
                    <a16:creationId xmlns:a16="http://schemas.microsoft.com/office/drawing/2014/main" id="{DA87A01E-8556-7B4C-F4D1-6CEB71E7B3E4}"/>
                  </a:ext>
                </a:extLst>
              </p:cNvPr>
              <p:cNvSpPr/>
              <p:nvPr/>
            </p:nvSpPr>
            <p:spPr>
              <a:xfrm>
                <a:off x="7778329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99" name="Google Shape;76;p14">
                <a:extLst>
                  <a:ext uri="{FF2B5EF4-FFF2-40B4-BE49-F238E27FC236}">
                    <a16:creationId xmlns:a16="http://schemas.microsoft.com/office/drawing/2014/main" id="{44D0DE80-9A28-A5B7-E7D9-489979BA38A6}"/>
                  </a:ext>
                </a:extLst>
              </p:cNvPr>
              <p:cNvSpPr/>
              <p:nvPr/>
            </p:nvSpPr>
            <p:spPr>
              <a:xfrm>
                <a:off x="7913982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00" name="Google Shape;76;p14">
                <a:extLst>
                  <a:ext uri="{FF2B5EF4-FFF2-40B4-BE49-F238E27FC236}">
                    <a16:creationId xmlns:a16="http://schemas.microsoft.com/office/drawing/2014/main" id="{267DA79B-D0A2-31C2-80BF-E89B15883A9D}"/>
                  </a:ext>
                </a:extLst>
              </p:cNvPr>
              <p:cNvSpPr/>
              <p:nvPr/>
            </p:nvSpPr>
            <p:spPr>
              <a:xfrm>
                <a:off x="8049635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01" name="Google Shape;76;p14">
                <a:extLst>
                  <a:ext uri="{FF2B5EF4-FFF2-40B4-BE49-F238E27FC236}">
                    <a16:creationId xmlns:a16="http://schemas.microsoft.com/office/drawing/2014/main" id="{D7C1549E-F5DC-79E9-B3AF-439832E3C267}"/>
                  </a:ext>
                </a:extLst>
              </p:cNvPr>
              <p:cNvSpPr/>
              <p:nvPr/>
            </p:nvSpPr>
            <p:spPr>
              <a:xfrm>
                <a:off x="8185288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02" name="Google Shape;76;p14">
                <a:extLst>
                  <a:ext uri="{FF2B5EF4-FFF2-40B4-BE49-F238E27FC236}">
                    <a16:creationId xmlns:a16="http://schemas.microsoft.com/office/drawing/2014/main" id="{A9AEE31C-8CD2-D181-C01D-4B64838BEE10}"/>
                  </a:ext>
                </a:extLst>
              </p:cNvPr>
              <p:cNvSpPr/>
              <p:nvPr/>
            </p:nvSpPr>
            <p:spPr>
              <a:xfrm>
                <a:off x="8320940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03" name="Google Shape;76;p14">
                <a:extLst>
                  <a:ext uri="{FF2B5EF4-FFF2-40B4-BE49-F238E27FC236}">
                    <a16:creationId xmlns:a16="http://schemas.microsoft.com/office/drawing/2014/main" id="{C680AF68-CD30-8B19-3A1D-CB8E05D1A2EB}"/>
                  </a:ext>
                </a:extLst>
              </p:cNvPr>
              <p:cNvSpPr/>
              <p:nvPr/>
            </p:nvSpPr>
            <p:spPr>
              <a:xfrm>
                <a:off x="8456593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04" name="Google Shape;76;p14">
                <a:extLst>
                  <a:ext uri="{FF2B5EF4-FFF2-40B4-BE49-F238E27FC236}">
                    <a16:creationId xmlns:a16="http://schemas.microsoft.com/office/drawing/2014/main" id="{32E3C00E-3EF6-FAA8-365F-14DFF5A6F1AA}"/>
                  </a:ext>
                </a:extLst>
              </p:cNvPr>
              <p:cNvSpPr/>
              <p:nvPr/>
            </p:nvSpPr>
            <p:spPr>
              <a:xfrm>
                <a:off x="8592246" y="3376910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05" name="Google Shape;76;p14">
                <a:extLst>
                  <a:ext uri="{FF2B5EF4-FFF2-40B4-BE49-F238E27FC236}">
                    <a16:creationId xmlns:a16="http://schemas.microsoft.com/office/drawing/2014/main" id="{86FD90AE-5F0D-0D9F-1A90-DD1E5FC6AD81}"/>
                  </a:ext>
                </a:extLst>
              </p:cNvPr>
              <p:cNvSpPr/>
              <p:nvPr/>
            </p:nvSpPr>
            <p:spPr>
              <a:xfrm>
                <a:off x="8727893" y="3372933"/>
                <a:ext cx="116080" cy="1018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59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endParaRPr sz="60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106" name="Left Brace 105">
                <a:extLst>
                  <a:ext uri="{FF2B5EF4-FFF2-40B4-BE49-F238E27FC236}">
                    <a16:creationId xmlns:a16="http://schemas.microsoft.com/office/drawing/2014/main" id="{18662E31-D495-2704-E6A4-F28C292C1BAE}"/>
                  </a:ext>
                </a:extLst>
              </p:cNvPr>
              <p:cNvSpPr/>
              <p:nvPr/>
            </p:nvSpPr>
            <p:spPr>
              <a:xfrm rot="16200000">
                <a:off x="7879619" y="2718484"/>
                <a:ext cx="176424" cy="1728408"/>
              </a:xfrm>
              <a:prstGeom prst="leftBrace">
                <a:avLst>
                  <a:gd name="adj1" fmla="val 83693"/>
                  <a:gd name="adj2" fmla="val 50000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latin typeface="Aptos" panose="020B0004020202020204" pitchFamily="34" charset="0"/>
                </a:endParaRPr>
              </a:p>
            </p:txBody>
          </p:sp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BC19E3B8-39F2-4401-0F6F-C1298E953CD6}"/>
                  </a:ext>
                </a:extLst>
              </p:cNvPr>
              <p:cNvSpPr txBox="1"/>
              <p:nvPr/>
            </p:nvSpPr>
            <p:spPr>
              <a:xfrm>
                <a:off x="7103627" y="3645396"/>
                <a:ext cx="1728407" cy="288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50" dirty="0">
                    <a:latin typeface="Aptos" panose="020B0004020202020204" pitchFamily="34" charset="0"/>
                  </a:rPr>
                  <a:t>Discard Ref</a:t>
                </a:r>
              </a:p>
              <a:p>
                <a:pPr algn="ctr"/>
                <a:r>
                  <a:rPr lang="en-US" sz="1050" dirty="0">
                    <a:latin typeface="Aptos" panose="020B0004020202020204" pitchFamily="34" charset="0"/>
                  </a:rPr>
                  <a:t>Tokens</a:t>
                </a:r>
              </a:p>
            </p:txBody>
          </p:sp>
          <p:cxnSp>
            <p:nvCxnSpPr>
              <p:cNvPr id="108" name="Straight Arrow Connector 107">
                <a:extLst>
                  <a:ext uri="{FF2B5EF4-FFF2-40B4-BE49-F238E27FC236}">
                    <a16:creationId xmlns:a16="http://schemas.microsoft.com/office/drawing/2014/main" id="{C51246D0-B459-5170-65DE-778FD55CB5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74049" y="2031916"/>
                <a:ext cx="343775" cy="338385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9" name="Google Shape;68;p14">
                <a:extLst>
                  <a:ext uri="{FF2B5EF4-FFF2-40B4-BE49-F238E27FC236}">
                    <a16:creationId xmlns:a16="http://schemas.microsoft.com/office/drawing/2014/main" id="{88FA2865-EAE1-6725-6FEE-EC6DBB2C8DBF}"/>
                  </a:ext>
                </a:extLst>
              </p:cNvPr>
              <p:cNvSpPr/>
              <p:nvPr/>
            </p:nvSpPr>
            <p:spPr>
              <a:xfrm>
                <a:off x="8968508" y="3058153"/>
                <a:ext cx="718294" cy="259639"/>
              </a:xfrm>
              <a:prstGeom prst="roundRect">
                <a:avLst>
                  <a:gd name="adj" fmla="val 16667"/>
                </a:avLst>
              </a:prstGeom>
              <a:solidFill>
                <a:schemeClr val="lt2"/>
              </a:solidFill>
              <a:ln w="59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algn="ctr"/>
                <a:r>
                  <a:rPr lang="en" sz="1050" dirty="0">
                    <a:latin typeface="Aptos" panose="020B0004020202020204" pitchFamily="34" charset="0"/>
                    <a:ea typeface="DM Sans"/>
                    <a:cs typeface="DM Sans"/>
                    <a:sym typeface="DM Sans"/>
                  </a:rPr>
                  <a:t>Text Encoder</a:t>
                </a:r>
                <a:endParaRPr sz="1050" dirty="0">
                  <a:latin typeface="Aptos" panose="020B0004020202020204" pitchFamily="34" charset="0"/>
                  <a:ea typeface="DM Sans"/>
                  <a:cs typeface="DM Sans"/>
                  <a:sym typeface="DM Sans"/>
                </a:endParaRPr>
              </a:p>
            </p:txBody>
          </p:sp>
          <p:cxnSp>
            <p:nvCxnSpPr>
              <p:cNvPr id="110" name="Google Shape;69;p14">
                <a:extLst>
                  <a:ext uri="{FF2B5EF4-FFF2-40B4-BE49-F238E27FC236}">
                    <a16:creationId xmlns:a16="http://schemas.microsoft.com/office/drawing/2014/main" id="{8376BCD5-259A-C8A3-7F7D-15BED14A2F6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843817" y="3187973"/>
                <a:ext cx="124691" cy="0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  <p:sp>
            <p:nvSpPr>
              <p:cNvPr id="111" name="Google Shape;352;p16">
                <a:extLst>
                  <a:ext uri="{FF2B5EF4-FFF2-40B4-BE49-F238E27FC236}">
                    <a16:creationId xmlns:a16="http://schemas.microsoft.com/office/drawing/2014/main" id="{2706C396-D8D7-290D-7079-FAA173E03E5E}"/>
                  </a:ext>
                </a:extLst>
              </p:cNvPr>
              <p:cNvSpPr txBox="1"/>
              <p:nvPr/>
            </p:nvSpPr>
            <p:spPr>
              <a:xfrm>
                <a:off x="8979698" y="2576986"/>
                <a:ext cx="695913" cy="2988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7150" tIns="57150" rIns="57150" bIns="57150" anchor="t" anchorCtr="0">
                <a:noAutofit/>
              </a:bodyPr>
              <a:lstStyle/>
              <a:p>
                <a:pPr algn="ctr"/>
                <a:r>
                  <a:rPr lang="en" sz="1050" dirty="0">
                    <a:solidFill>
                      <a:schemeClr val="dk1"/>
                    </a:solidFill>
                    <a:latin typeface="Bradley Hand" pitchFamily="2" charset="77"/>
                    <a:ea typeface="DM Sans"/>
                    <a:cs typeface="DM Sans"/>
                    <a:sym typeface="DM Sans"/>
                  </a:rPr>
                  <a:t>“Turn them into a pirate“</a:t>
                </a:r>
                <a:endParaRPr sz="1050" dirty="0">
                  <a:solidFill>
                    <a:schemeClr val="dk1"/>
                  </a:solidFill>
                  <a:latin typeface="Bradley Hand" pitchFamily="2" charset="77"/>
                  <a:ea typeface="DM Sans"/>
                  <a:cs typeface="DM Sans"/>
                  <a:sym typeface="DM Sans"/>
                </a:endParaRPr>
              </a:p>
            </p:txBody>
          </p:sp>
          <p:cxnSp>
            <p:nvCxnSpPr>
              <p:cNvPr id="112" name="Google Shape;69;p14">
                <a:extLst>
                  <a:ext uri="{FF2B5EF4-FFF2-40B4-BE49-F238E27FC236}">
                    <a16:creationId xmlns:a16="http://schemas.microsoft.com/office/drawing/2014/main" id="{B9BB4486-DC36-388E-E9F2-7E3B4FDF55B2}"/>
                  </a:ext>
                </a:extLst>
              </p:cNvPr>
              <p:cNvCxnSpPr>
                <a:cxnSpLocks/>
                <a:stCxn id="111" idx="2"/>
                <a:endCxn id="109" idx="0"/>
              </p:cNvCxnSpPr>
              <p:nvPr/>
            </p:nvCxnSpPr>
            <p:spPr>
              <a:xfrm>
                <a:off x="9327655" y="2875842"/>
                <a:ext cx="0" cy="182311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200CFDF-2E7D-7B47-0353-C88BC75662A6}"/>
                </a:ext>
              </a:extLst>
            </p:cNvPr>
            <p:cNvSpPr txBox="1"/>
            <p:nvPr/>
          </p:nvSpPr>
          <p:spPr>
            <a:xfrm>
              <a:off x="5264442" y="5113697"/>
              <a:ext cx="4227295" cy="256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ptos" panose="020B0004020202020204" pitchFamily="34" charset="0"/>
                </a:rPr>
                <a:t>(b) Our Reference-Based V2V Inference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EC52D24A-9E7F-36B4-830D-38F9A2E2C2E5}"/>
              </a:ext>
            </a:extLst>
          </p:cNvPr>
          <p:cNvSpPr/>
          <p:nvPr/>
        </p:nvSpPr>
        <p:spPr>
          <a:xfrm rot="16200000">
            <a:off x="6480305" y="4334608"/>
            <a:ext cx="854193" cy="26269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CBC309-68CE-A7AF-B176-DF26E3949EA2}"/>
              </a:ext>
            </a:extLst>
          </p:cNvPr>
          <p:cNvSpPr txBox="1"/>
          <p:nvPr/>
        </p:nvSpPr>
        <p:spPr>
          <a:xfrm>
            <a:off x="8539477" y="1813266"/>
            <a:ext cx="3566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ptos" panose="020B0004020202020204" pitchFamily="34" charset="0"/>
              </a:rPr>
              <a:t>Discard Reference Video Tokens During Denoising loop after every generation</a:t>
            </a:r>
          </a:p>
        </p:txBody>
      </p:sp>
    </p:spTree>
    <p:extLst>
      <p:ext uri="{BB962C8B-B14F-4D97-AF65-F5344CB8AC3E}">
        <p14:creationId xmlns:p14="http://schemas.microsoft.com/office/powerpoint/2010/main" val="25702492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26628-73FD-65D5-C815-CB275D7F6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Generating a Training Dataset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2DDF6D-1D1C-06CF-2AEF-734F0FAF61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Need Data Triplets of Form:</a:t>
            </a:r>
          </a:p>
          <a:p>
            <a:pPr marL="457200" lvl="1" indent="0">
              <a:buNone/>
            </a:pPr>
            <a:r>
              <a:rPr lang="en-US" dirty="0"/>
              <a:t>(Input Video, Reference Effect Video, Input Video with Effect Applied)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AF7F5DE-6B7B-F89C-1E17-5AD7DCCACA33}"/>
              </a:ext>
            </a:extLst>
          </p:cNvPr>
          <p:cNvGrpSpPr/>
          <p:nvPr/>
        </p:nvGrpSpPr>
        <p:grpSpPr>
          <a:xfrm>
            <a:off x="1386840" y="2642616"/>
            <a:ext cx="4709160" cy="1020643"/>
            <a:chOff x="1386840" y="2642616"/>
            <a:chExt cx="4709160" cy="1020643"/>
          </a:xfrm>
        </p:grpSpPr>
        <p:sp>
          <p:nvSpPr>
            <p:cNvPr id="5" name="Left Brace 4">
              <a:extLst>
                <a:ext uri="{FF2B5EF4-FFF2-40B4-BE49-F238E27FC236}">
                  <a16:creationId xmlns:a16="http://schemas.microsoft.com/office/drawing/2014/main" id="{6E93498B-FD7D-26EF-4907-A54D6D8E828E}"/>
                </a:ext>
              </a:extLst>
            </p:cNvPr>
            <p:cNvSpPr/>
            <p:nvPr/>
          </p:nvSpPr>
          <p:spPr>
            <a:xfrm rot="16200000">
              <a:off x="3390900" y="638556"/>
              <a:ext cx="701040" cy="4709160"/>
            </a:xfrm>
            <a:prstGeom prst="leftBrace">
              <a:avLst>
                <a:gd name="adj1" fmla="val 270072"/>
                <a:gd name="adj2" fmla="val 50000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E05ACC1-35CD-17FB-845F-009C116B01A3}"/>
                </a:ext>
              </a:extLst>
            </p:cNvPr>
            <p:cNvSpPr txBox="1"/>
            <p:nvPr/>
          </p:nvSpPr>
          <p:spPr>
            <a:xfrm>
              <a:off x="2467355" y="3293927"/>
              <a:ext cx="2548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Model Inputs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7837DB2-C387-64AE-B2CC-B6268E8F5D70}"/>
              </a:ext>
            </a:extLst>
          </p:cNvPr>
          <p:cNvGrpSpPr/>
          <p:nvPr/>
        </p:nvGrpSpPr>
        <p:grpSpPr>
          <a:xfrm>
            <a:off x="6248400" y="2642615"/>
            <a:ext cx="4041648" cy="1035884"/>
            <a:chOff x="6248400" y="2642615"/>
            <a:chExt cx="4041648" cy="103588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F67A127-99E2-6303-BD43-08C9A18A1DBB}"/>
                </a:ext>
              </a:extLst>
            </p:cNvPr>
            <p:cNvSpPr txBox="1"/>
            <p:nvPr/>
          </p:nvSpPr>
          <p:spPr>
            <a:xfrm>
              <a:off x="6999732" y="3309167"/>
              <a:ext cx="2548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Model Target</a:t>
              </a:r>
            </a:p>
          </p:txBody>
        </p:sp>
        <p:sp>
          <p:nvSpPr>
            <p:cNvPr id="9" name="Left Brace 8">
              <a:extLst>
                <a:ext uri="{FF2B5EF4-FFF2-40B4-BE49-F238E27FC236}">
                  <a16:creationId xmlns:a16="http://schemas.microsoft.com/office/drawing/2014/main" id="{CC0CF5D8-3C02-AB14-6FD6-8CC9EA1126E2}"/>
                </a:ext>
              </a:extLst>
            </p:cNvPr>
            <p:cNvSpPr/>
            <p:nvPr/>
          </p:nvSpPr>
          <p:spPr>
            <a:xfrm rot="16200000">
              <a:off x="7918704" y="972311"/>
              <a:ext cx="701040" cy="4041648"/>
            </a:xfrm>
            <a:prstGeom prst="leftBrace">
              <a:avLst>
                <a:gd name="adj1" fmla="val 270072"/>
                <a:gd name="adj2" fmla="val 50000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4240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84528-5FD0-A072-87EC-9F0C87C3FA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05969E8-2751-98E3-03E7-215EBC496844}"/>
              </a:ext>
            </a:extLst>
          </p:cNvPr>
          <p:cNvGrpSpPr/>
          <p:nvPr/>
        </p:nvGrpSpPr>
        <p:grpSpPr>
          <a:xfrm>
            <a:off x="956258" y="927394"/>
            <a:ext cx="3496177" cy="1418548"/>
            <a:chOff x="956258" y="927394"/>
            <a:chExt cx="3496177" cy="1418548"/>
          </a:xfrm>
        </p:grpSpPr>
        <p:grpSp>
          <p:nvGrpSpPr>
            <p:cNvPr id="283" name="Group 282">
              <a:extLst>
                <a:ext uri="{FF2B5EF4-FFF2-40B4-BE49-F238E27FC236}">
                  <a16:creationId xmlns:a16="http://schemas.microsoft.com/office/drawing/2014/main" id="{036C23DD-B0B3-59BD-5617-CAA25F0DE53C}"/>
                </a:ext>
              </a:extLst>
            </p:cNvPr>
            <p:cNvGrpSpPr/>
            <p:nvPr/>
          </p:nvGrpSpPr>
          <p:grpSpPr>
            <a:xfrm>
              <a:off x="956258" y="927394"/>
              <a:ext cx="1693178" cy="1108289"/>
              <a:chOff x="2367573" y="654994"/>
              <a:chExt cx="2806957" cy="1837325"/>
            </a:xfrm>
          </p:grpSpPr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DD5E4409-871B-CE1F-1C81-BC6DD6136A67}"/>
                  </a:ext>
                </a:extLst>
              </p:cNvPr>
              <p:cNvSpPr/>
              <p:nvPr/>
            </p:nvSpPr>
            <p:spPr>
              <a:xfrm>
                <a:off x="2906657" y="1692219"/>
                <a:ext cx="1728788" cy="800100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960" dirty="0">
                    <a:solidFill>
                      <a:schemeClr val="tx1"/>
                    </a:solidFill>
                  </a:rPr>
                  <a:t>Image Generator</a:t>
                </a:r>
              </a:p>
            </p:txBody>
          </p:sp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19E28423-37DA-03C4-C39B-4756AEA9FEFB}"/>
                  </a:ext>
                </a:extLst>
              </p:cNvPr>
              <p:cNvCxnSpPr>
                <a:cxnSpLocks/>
                <a:stCxn id="35" idx="2"/>
                <a:endCxn id="10" idx="0"/>
              </p:cNvCxnSpPr>
              <p:nvPr/>
            </p:nvCxnSpPr>
            <p:spPr>
              <a:xfrm>
                <a:off x="3771052" y="1134613"/>
                <a:ext cx="0" cy="557605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A2AB2E3-31B0-776C-4F32-60463E62C74F}"/>
                  </a:ext>
                </a:extLst>
              </p:cNvPr>
              <p:cNvSpPr txBox="1"/>
              <p:nvPr/>
            </p:nvSpPr>
            <p:spPr>
              <a:xfrm>
                <a:off x="2367573" y="654994"/>
                <a:ext cx="2806957" cy="4796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80" dirty="0">
                    <a:latin typeface="Bradley Hand" pitchFamily="2" charset="77"/>
                    <a:cs typeface="Calibri" panose="020F0502020204030204" pitchFamily="34" charset="0"/>
                  </a:rPr>
                  <a:t>“A photo of a man”</a:t>
                </a:r>
              </a:p>
            </p:txBody>
          </p:sp>
        </p:grpSp>
        <p:grpSp>
          <p:nvGrpSpPr>
            <p:cNvPr id="273" name="Group 272">
              <a:extLst>
                <a:ext uri="{FF2B5EF4-FFF2-40B4-BE49-F238E27FC236}">
                  <a16:creationId xmlns:a16="http://schemas.microsoft.com/office/drawing/2014/main" id="{EC75C460-790E-F0ED-F708-AAF1D6A53097}"/>
                </a:ext>
              </a:extLst>
            </p:cNvPr>
            <p:cNvGrpSpPr/>
            <p:nvPr/>
          </p:nvGrpSpPr>
          <p:grpSpPr>
            <a:xfrm>
              <a:off x="2324256" y="1242796"/>
              <a:ext cx="2128179" cy="1103146"/>
              <a:chOff x="4635446" y="1177869"/>
              <a:chExt cx="3528104" cy="1828800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FD36833C-A494-992F-780C-150EF38C91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001250" y="1177869"/>
                <a:ext cx="3162300" cy="1828800"/>
              </a:xfrm>
              <a:prstGeom prst="rect">
                <a:avLst/>
              </a:prstGeom>
            </p:spPr>
          </p:pic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id="{67BA54A2-BDD5-F042-360B-27E4726E9F4F}"/>
                  </a:ext>
                </a:extLst>
              </p:cNvPr>
              <p:cNvCxnSpPr>
                <a:stCxn id="10" idx="3"/>
                <a:endCxn id="4" idx="1"/>
              </p:cNvCxnSpPr>
              <p:nvPr/>
            </p:nvCxnSpPr>
            <p:spPr>
              <a:xfrm>
                <a:off x="4635446" y="2092269"/>
                <a:ext cx="365805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AAFE58D-C9D6-F043-CC70-E5CC780139BF}"/>
              </a:ext>
            </a:extLst>
          </p:cNvPr>
          <p:cNvGrpSpPr/>
          <p:nvPr/>
        </p:nvGrpSpPr>
        <p:grpSpPr>
          <a:xfrm>
            <a:off x="4140384" y="927393"/>
            <a:ext cx="3703704" cy="1418549"/>
            <a:chOff x="4140384" y="927393"/>
            <a:chExt cx="3703704" cy="1418549"/>
          </a:xfrm>
        </p:grpSpPr>
        <p:grpSp>
          <p:nvGrpSpPr>
            <p:cNvPr id="284" name="Group 283">
              <a:extLst>
                <a:ext uri="{FF2B5EF4-FFF2-40B4-BE49-F238E27FC236}">
                  <a16:creationId xmlns:a16="http://schemas.microsoft.com/office/drawing/2014/main" id="{F58F3C25-3F53-17C9-A806-DBBB7BD1A2E8}"/>
                </a:ext>
              </a:extLst>
            </p:cNvPr>
            <p:cNvGrpSpPr/>
            <p:nvPr/>
          </p:nvGrpSpPr>
          <p:grpSpPr>
            <a:xfrm>
              <a:off x="4140384" y="927393"/>
              <a:ext cx="2108231" cy="1108289"/>
              <a:chOff x="7646231" y="654993"/>
              <a:chExt cx="3495035" cy="1837326"/>
            </a:xfrm>
          </p:grpSpPr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07FB2046-5BBD-E74A-F54D-045E68EB9B41}"/>
                  </a:ext>
                </a:extLst>
              </p:cNvPr>
              <p:cNvSpPr/>
              <p:nvPr/>
            </p:nvSpPr>
            <p:spPr>
              <a:xfrm>
                <a:off x="8529354" y="1692219"/>
                <a:ext cx="1728788" cy="800100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960" dirty="0">
                    <a:solidFill>
                      <a:schemeClr val="tx1"/>
                    </a:solidFill>
                  </a:rPr>
                  <a:t>Image Editor</a:t>
                </a:r>
              </a:p>
            </p:txBody>
          </p: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72CDF5A6-0FB7-7B1C-2B27-AB6C129860C4}"/>
                  </a:ext>
                </a:extLst>
              </p:cNvPr>
              <p:cNvCxnSpPr>
                <a:cxnSpLocks/>
                <a:stCxn id="4" idx="3"/>
                <a:endCxn id="14" idx="1"/>
              </p:cNvCxnSpPr>
              <p:nvPr/>
            </p:nvCxnSpPr>
            <p:spPr>
              <a:xfrm>
                <a:off x="8163550" y="2092269"/>
                <a:ext cx="365804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C5D9009B-63DC-BFEC-DE0F-0BAAE234CA86}"/>
                  </a:ext>
                </a:extLst>
              </p:cNvPr>
              <p:cNvSpPr txBox="1"/>
              <p:nvPr/>
            </p:nvSpPr>
            <p:spPr>
              <a:xfrm>
                <a:off x="7646231" y="654993"/>
                <a:ext cx="3495035" cy="4796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80" dirty="0">
                    <a:latin typeface="Bradley Hand" pitchFamily="2" charset="77"/>
                    <a:cs typeface="Calibri" panose="020F0502020204030204" pitchFamily="34" charset="0"/>
                  </a:rPr>
                  <a:t>“Change the man’s pose”</a:t>
                </a:r>
              </a:p>
            </p:txBody>
          </p:sp>
          <p:cxnSp>
            <p:nvCxnSpPr>
              <p:cNvPr id="38" name="Straight Arrow Connector 37">
                <a:extLst>
                  <a:ext uri="{FF2B5EF4-FFF2-40B4-BE49-F238E27FC236}">
                    <a16:creationId xmlns:a16="http://schemas.microsoft.com/office/drawing/2014/main" id="{224B625E-05A7-04B3-BF63-8236DFFC62B4}"/>
                  </a:ext>
                </a:extLst>
              </p:cNvPr>
              <p:cNvCxnSpPr>
                <a:cxnSpLocks/>
                <a:stCxn id="37" idx="2"/>
                <a:endCxn id="14" idx="0"/>
              </p:cNvCxnSpPr>
              <p:nvPr/>
            </p:nvCxnSpPr>
            <p:spPr>
              <a:xfrm flipH="1">
                <a:off x="9393748" y="1134612"/>
                <a:ext cx="2" cy="557607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19661B46-874A-BC1B-AA49-AC3AF2F70AE0}"/>
                </a:ext>
              </a:extLst>
            </p:cNvPr>
            <p:cNvGrpSpPr/>
            <p:nvPr/>
          </p:nvGrpSpPr>
          <p:grpSpPr>
            <a:xfrm>
              <a:off x="5715909" y="1242796"/>
              <a:ext cx="2128179" cy="1103146"/>
              <a:chOff x="10735303" y="938270"/>
              <a:chExt cx="3990335" cy="2068399"/>
            </a:xfrm>
          </p:grpSpPr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298BDDD9-0190-E175-C996-BF5F956EDB25}"/>
                  </a:ext>
                </a:extLst>
              </p:cNvPr>
              <p:cNvCxnSpPr>
                <a:cxnSpLocks/>
                <a:stCxn id="14" idx="3"/>
                <a:endCxn id="8" idx="1"/>
              </p:cNvCxnSpPr>
              <p:nvPr/>
            </p:nvCxnSpPr>
            <p:spPr>
              <a:xfrm>
                <a:off x="10735303" y="1972470"/>
                <a:ext cx="413731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8" name="Picture 7" descr="A person sitting on a bench with his eyes wide open&#10;&#10;AI-generated content may be incorrect.">
                <a:extLst>
                  <a:ext uri="{FF2B5EF4-FFF2-40B4-BE49-F238E27FC236}">
                    <a16:creationId xmlns:a16="http://schemas.microsoft.com/office/drawing/2014/main" id="{DDE6868C-FCE5-1079-300B-4D2F59192C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149032" y="938270"/>
                <a:ext cx="3576606" cy="2068399"/>
              </a:xfrm>
              <a:prstGeom prst="rect">
                <a:avLst/>
              </a:prstGeom>
            </p:spPr>
          </p:pic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2E60377-81A9-3984-F352-D6FAD58F2DBF}"/>
              </a:ext>
            </a:extLst>
          </p:cNvPr>
          <p:cNvGrpSpPr/>
          <p:nvPr/>
        </p:nvGrpSpPr>
        <p:grpSpPr>
          <a:xfrm>
            <a:off x="7532037" y="925265"/>
            <a:ext cx="3703704" cy="1420677"/>
            <a:chOff x="7532037" y="925265"/>
            <a:chExt cx="3703704" cy="1420677"/>
          </a:xfrm>
        </p:grpSpPr>
        <p:grpSp>
          <p:nvGrpSpPr>
            <p:cNvPr id="286" name="Group 285">
              <a:extLst>
                <a:ext uri="{FF2B5EF4-FFF2-40B4-BE49-F238E27FC236}">
                  <a16:creationId xmlns:a16="http://schemas.microsoft.com/office/drawing/2014/main" id="{9882ABE0-5F18-6324-494D-0C62167B3034}"/>
                </a:ext>
              </a:extLst>
            </p:cNvPr>
            <p:cNvGrpSpPr/>
            <p:nvPr/>
          </p:nvGrpSpPr>
          <p:grpSpPr>
            <a:xfrm>
              <a:off x="7532037" y="925265"/>
              <a:ext cx="2108231" cy="1110417"/>
              <a:chOff x="13268928" y="651465"/>
              <a:chExt cx="3495035" cy="1840854"/>
            </a:xfrm>
          </p:grpSpPr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4B038CEC-C0C8-0B78-F03E-43110A2E91C4}"/>
                  </a:ext>
                </a:extLst>
              </p:cNvPr>
              <p:cNvSpPr/>
              <p:nvPr/>
            </p:nvSpPr>
            <p:spPr>
              <a:xfrm>
                <a:off x="14152052" y="1692219"/>
                <a:ext cx="1728788" cy="800100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960" dirty="0">
                    <a:solidFill>
                      <a:schemeClr val="tx1"/>
                    </a:solidFill>
                  </a:rPr>
                  <a:t>Image Editor</a:t>
                </a:r>
              </a:p>
            </p:txBody>
          </p: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4C38C25C-7CC1-8370-3825-2EF586CDAF6C}"/>
                  </a:ext>
                </a:extLst>
              </p:cNvPr>
              <p:cNvCxnSpPr>
                <a:cxnSpLocks/>
                <a:stCxn id="8" idx="3"/>
                <a:endCxn id="18" idx="1"/>
              </p:cNvCxnSpPr>
              <p:nvPr/>
            </p:nvCxnSpPr>
            <p:spPr>
              <a:xfrm>
                <a:off x="13786248" y="2092269"/>
                <a:ext cx="365805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EF621FFA-2629-C278-553B-87AFE293D9D3}"/>
                  </a:ext>
                </a:extLst>
              </p:cNvPr>
              <p:cNvSpPr txBox="1"/>
              <p:nvPr/>
            </p:nvSpPr>
            <p:spPr>
              <a:xfrm>
                <a:off x="13268928" y="651465"/>
                <a:ext cx="3495035" cy="4796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80" dirty="0">
                    <a:latin typeface="Bradley Hand" pitchFamily="2" charset="77"/>
                    <a:cs typeface="Calibri" panose="020F0502020204030204" pitchFamily="34" charset="0"/>
                  </a:rPr>
                  <a:t>“Make it a Painting”</a:t>
                </a:r>
              </a:p>
            </p:txBody>
          </p:sp>
          <p:cxnSp>
            <p:nvCxnSpPr>
              <p:cNvPr id="43" name="Straight Arrow Connector 42">
                <a:extLst>
                  <a:ext uri="{FF2B5EF4-FFF2-40B4-BE49-F238E27FC236}">
                    <a16:creationId xmlns:a16="http://schemas.microsoft.com/office/drawing/2014/main" id="{A7AD45A7-FD6D-FEAC-4D70-895C18563155}"/>
                  </a:ext>
                </a:extLst>
              </p:cNvPr>
              <p:cNvCxnSpPr>
                <a:cxnSpLocks/>
                <a:stCxn id="42" idx="2"/>
                <a:endCxn id="18" idx="0"/>
              </p:cNvCxnSpPr>
              <p:nvPr/>
            </p:nvCxnSpPr>
            <p:spPr>
              <a:xfrm>
                <a:off x="15016446" y="1131084"/>
                <a:ext cx="0" cy="561135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D76C6703-FE7A-33D4-5F0F-B0F09E2022C6}"/>
                </a:ext>
              </a:extLst>
            </p:cNvPr>
            <p:cNvGrpSpPr/>
            <p:nvPr/>
          </p:nvGrpSpPr>
          <p:grpSpPr>
            <a:xfrm>
              <a:off x="9107562" y="1242796"/>
              <a:ext cx="2128179" cy="1103146"/>
              <a:chOff x="17094653" y="938270"/>
              <a:chExt cx="3990335" cy="2068399"/>
            </a:xfrm>
          </p:grpSpPr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1E4BA1BC-4D9B-DD9F-0E42-947EBF3A13DB}"/>
                  </a:ext>
                </a:extLst>
              </p:cNvPr>
              <p:cNvCxnSpPr>
                <a:cxnSpLocks/>
                <a:stCxn id="18" idx="3"/>
                <a:endCxn id="9" idx="1"/>
              </p:cNvCxnSpPr>
              <p:nvPr/>
            </p:nvCxnSpPr>
            <p:spPr>
              <a:xfrm>
                <a:off x="17094653" y="1972470"/>
                <a:ext cx="41372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1CEF8393-E760-5E01-9823-CB09366DE4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508382" y="938270"/>
                <a:ext cx="3576606" cy="2068399"/>
              </a:xfrm>
              <a:prstGeom prst="rect">
                <a:avLst/>
              </a:prstGeom>
            </p:spPr>
          </p:pic>
        </p:grpSp>
      </p:grpSp>
      <p:sp>
        <p:nvSpPr>
          <p:cNvPr id="288" name="Rounded Rectangle 287">
            <a:extLst>
              <a:ext uri="{FF2B5EF4-FFF2-40B4-BE49-F238E27FC236}">
                <a16:creationId xmlns:a16="http://schemas.microsoft.com/office/drawing/2014/main" id="{A0DA9563-1E45-8F68-2302-7EAD75BB9276}"/>
              </a:ext>
            </a:extLst>
          </p:cNvPr>
          <p:cNvSpPr/>
          <p:nvPr/>
        </p:nvSpPr>
        <p:spPr>
          <a:xfrm>
            <a:off x="2022711" y="3053317"/>
            <a:ext cx="3346823" cy="36956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" dirty="0">
                <a:solidFill>
                  <a:schemeClr val="tx1"/>
                </a:solidFill>
              </a:rPr>
              <a:t>Conditional Video Generator</a:t>
            </a:r>
          </a:p>
          <a:p>
            <a:pPr algn="ctr"/>
            <a:r>
              <a:rPr lang="en-US" sz="960" dirty="0">
                <a:solidFill>
                  <a:schemeClr val="tx1"/>
                </a:solidFill>
              </a:rPr>
              <a:t>(First Last Frame to Video)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5ED88FF-2574-9843-2FB9-C28EFA285372}"/>
              </a:ext>
            </a:extLst>
          </p:cNvPr>
          <p:cNvGrpSpPr/>
          <p:nvPr/>
        </p:nvGrpSpPr>
        <p:grpSpPr>
          <a:xfrm>
            <a:off x="2118228" y="2345942"/>
            <a:ext cx="1686559" cy="707374"/>
            <a:chOff x="3989651" y="3006669"/>
            <a:chExt cx="3162299" cy="1326327"/>
          </a:xfrm>
        </p:grpSpPr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8D81F45B-459D-F9C3-81CB-13892040C457}"/>
                </a:ext>
              </a:extLst>
            </p:cNvPr>
            <p:cNvSpPr txBox="1"/>
            <p:nvPr/>
          </p:nvSpPr>
          <p:spPr>
            <a:xfrm>
              <a:off x="3989651" y="3603842"/>
              <a:ext cx="3162299" cy="7271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" dirty="0"/>
                <a:t>Initial Video</a:t>
              </a:r>
            </a:p>
            <a:p>
              <a:pPr algn="ctr"/>
              <a:r>
                <a:rPr lang="en-US" sz="960" dirty="0"/>
                <a:t>First Frame</a:t>
              </a:r>
            </a:p>
          </p:txBody>
        </p:sp>
        <p:cxnSp>
          <p:nvCxnSpPr>
            <p:cNvPr id="289" name="Straight Arrow Connector 288">
              <a:extLst>
                <a:ext uri="{FF2B5EF4-FFF2-40B4-BE49-F238E27FC236}">
                  <a16:creationId xmlns:a16="http://schemas.microsoft.com/office/drawing/2014/main" id="{444FB749-DBB8-ACAA-548C-18AF6C143F4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64910" y="3006669"/>
              <a:ext cx="17490" cy="132632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5EAB662-0A6E-40C6-A5D7-0F1D340E3E38}"/>
              </a:ext>
            </a:extLst>
          </p:cNvPr>
          <p:cNvGrpSpPr/>
          <p:nvPr/>
        </p:nvGrpSpPr>
        <p:grpSpPr>
          <a:xfrm>
            <a:off x="4791053" y="2345942"/>
            <a:ext cx="2099273" cy="703849"/>
            <a:chOff x="9001198" y="3006669"/>
            <a:chExt cx="3936137" cy="1319716"/>
          </a:xfrm>
        </p:grpSpPr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6E7951AD-24CE-3BC4-B3A2-915C2EA1B7D8}"/>
                </a:ext>
              </a:extLst>
            </p:cNvPr>
            <p:cNvSpPr txBox="1"/>
            <p:nvPr/>
          </p:nvSpPr>
          <p:spPr>
            <a:xfrm>
              <a:off x="9001198" y="3500622"/>
              <a:ext cx="1590833" cy="7271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" dirty="0"/>
                <a:t>Initial Video</a:t>
              </a:r>
            </a:p>
            <a:p>
              <a:pPr algn="ctr"/>
              <a:r>
                <a:rPr lang="en-US" sz="960" dirty="0"/>
                <a:t>Last Frame</a:t>
              </a:r>
            </a:p>
          </p:txBody>
        </p:sp>
        <p:cxnSp>
          <p:nvCxnSpPr>
            <p:cNvPr id="290" name="Straight Arrow Connector 289">
              <a:extLst>
                <a:ext uri="{FF2B5EF4-FFF2-40B4-BE49-F238E27FC236}">
                  <a16:creationId xmlns:a16="http://schemas.microsoft.com/office/drawing/2014/main" id="{4C6C2321-0B68-DABB-1CA4-E06A4A27B417}"/>
                </a:ext>
              </a:extLst>
            </p:cNvPr>
            <p:cNvCxnSpPr>
              <a:cxnSpLocks/>
              <a:stCxn id="8" idx="2"/>
            </p:cNvCxnSpPr>
            <p:nvPr/>
          </p:nvCxnSpPr>
          <p:spPr>
            <a:xfrm flipH="1">
              <a:off x="9830849" y="3006669"/>
              <a:ext cx="3106486" cy="131971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6" name="Rounded Rectangle 375">
            <a:extLst>
              <a:ext uri="{FF2B5EF4-FFF2-40B4-BE49-F238E27FC236}">
                <a16:creationId xmlns:a16="http://schemas.microsoft.com/office/drawing/2014/main" id="{D88A90FC-AB97-7965-2E2F-9633DD56E32E}"/>
              </a:ext>
            </a:extLst>
          </p:cNvPr>
          <p:cNvSpPr/>
          <p:nvPr/>
        </p:nvSpPr>
        <p:spPr>
          <a:xfrm>
            <a:off x="7888918" y="3053317"/>
            <a:ext cx="3346823" cy="36956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" dirty="0">
                <a:solidFill>
                  <a:schemeClr val="tx1"/>
                </a:solidFill>
              </a:rPr>
              <a:t>Conditional Video Generator</a:t>
            </a:r>
          </a:p>
          <a:p>
            <a:pPr algn="ctr"/>
            <a:r>
              <a:rPr lang="en-US" sz="960" dirty="0">
                <a:solidFill>
                  <a:schemeClr val="tx1"/>
                </a:solidFill>
              </a:rPr>
              <a:t>(First Frame + Intermediate Poses + Last Frame to Video)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8B2B3A8-7B98-C36C-5D65-7851D634AC5B}"/>
              </a:ext>
            </a:extLst>
          </p:cNvPr>
          <p:cNvGrpSpPr/>
          <p:nvPr/>
        </p:nvGrpSpPr>
        <p:grpSpPr>
          <a:xfrm>
            <a:off x="3498673" y="2345942"/>
            <a:ext cx="4390245" cy="707374"/>
            <a:chOff x="6577985" y="3006669"/>
            <a:chExt cx="8231709" cy="1326327"/>
          </a:xfrm>
        </p:grpSpPr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70465F2F-B2D8-1A75-7C06-2ABEC60B70C7}"/>
                </a:ext>
              </a:extLst>
            </p:cNvPr>
            <p:cNvSpPr txBox="1"/>
            <p:nvPr/>
          </p:nvSpPr>
          <p:spPr>
            <a:xfrm>
              <a:off x="13287704" y="3509957"/>
              <a:ext cx="1478944" cy="7271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" dirty="0"/>
                <a:t>Final Video </a:t>
              </a:r>
            </a:p>
            <a:p>
              <a:pPr algn="ctr"/>
              <a:r>
                <a:rPr lang="en-US" sz="960" dirty="0"/>
                <a:t>First Frame</a:t>
              </a:r>
            </a:p>
          </p:txBody>
        </p:sp>
        <p:cxnSp>
          <p:nvCxnSpPr>
            <p:cNvPr id="469" name="Straight Arrow Connector 468">
              <a:extLst>
                <a:ext uri="{FF2B5EF4-FFF2-40B4-BE49-F238E27FC236}">
                  <a16:creationId xmlns:a16="http://schemas.microsoft.com/office/drawing/2014/main" id="{BEB8C147-2AF0-03F7-6393-F75CE939F283}"/>
                </a:ext>
              </a:extLst>
            </p:cNvPr>
            <p:cNvCxnSpPr>
              <a:cxnSpLocks/>
              <a:stCxn id="4" idx="2"/>
            </p:cNvCxnSpPr>
            <p:nvPr/>
          </p:nvCxnSpPr>
          <p:spPr>
            <a:xfrm>
              <a:off x="6577985" y="3006669"/>
              <a:ext cx="8231709" cy="132632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9308086-267A-9063-9EDD-153FEDADBAA1}"/>
              </a:ext>
            </a:extLst>
          </p:cNvPr>
          <p:cNvGrpSpPr/>
          <p:nvPr/>
        </p:nvGrpSpPr>
        <p:grpSpPr>
          <a:xfrm>
            <a:off x="9515081" y="2345942"/>
            <a:ext cx="912145" cy="703553"/>
            <a:chOff x="17858751" y="3006669"/>
            <a:chExt cx="1710271" cy="1319161"/>
          </a:xfrm>
        </p:grpSpPr>
        <p:cxnSp>
          <p:nvCxnSpPr>
            <p:cNvPr id="470" name="Straight Arrow Connector 469">
              <a:extLst>
                <a:ext uri="{FF2B5EF4-FFF2-40B4-BE49-F238E27FC236}">
                  <a16:creationId xmlns:a16="http://schemas.microsoft.com/office/drawing/2014/main" id="{0E5007AD-1D6D-592D-DD35-AC4BDA932A75}"/>
                </a:ext>
              </a:extLst>
            </p:cNvPr>
            <p:cNvCxnSpPr>
              <a:cxnSpLocks/>
            </p:cNvCxnSpPr>
            <p:nvPr/>
          </p:nvCxnSpPr>
          <p:spPr>
            <a:xfrm>
              <a:off x="17858751" y="3006669"/>
              <a:ext cx="0" cy="1319161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DA21CED-1B90-5A3C-00A7-B328A647B8C2}"/>
                </a:ext>
              </a:extLst>
            </p:cNvPr>
            <p:cNvSpPr txBox="1"/>
            <p:nvPr/>
          </p:nvSpPr>
          <p:spPr>
            <a:xfrm>
              <a:off x="17909563" y="3343083"/>
              <a:ext cx="1659459" cy="7271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" dirty="0"/>
                <a:t>Final Video </a:t>
              </a:r>
            </a:p>
            <a:p>
              <a:pPr algn="ctr"/>
              <a:r>
                <a:rPr lang="en-US" sz="960" dirty="0"/>
                <a:t>Last Frame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3EA0EB9-810D-4F9C-FB0F-0E69428A55C2}"/>
              </a:ext>
            </a:extLst>
          </p:cNvPr>
          <p:cNvGrpSpPr/>
          <p:nvPr/>
        </p:nvGrpSpPr>
        <p:grpSpPr>
          <a:xfrm>
            <a:off x="2258709" y="3442218"/>
            <a:ext cx="2874828" cy="1874067"/>
            <a:chOff x="4953534" y="5041001"/>
            <a:chExt cx="4009640" cy="2613838"/>
          </a:xfrm>
        </p:grpSpPr>
        <p:pic>
          <p:nvPicPr>
            <p:cNvPr id="461" name="Picture 460">
              <a:extLst>
                <a:ext uri="{FF2B5EF4-FFF2-40B4-BE49-F238E27FC236}">
                  <a16:creationId xmlns:a16="http://schemas.microsoft.com/office/drawing/2014/main" id="{DD3229DE-2C5E-52B1-29A9-3A9F9F5E68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953534" y="5336011"/>
              <a:ext cx="4009640" cy="2318828"/>
            </a:xfrm>
            <a:prstGeom prst="rect">
              <a:avLst/>
            </a:prstGeom>
          </p:spPr>
        </p:pic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6FAC94E9-CA34-9FE6-B3DF-5466F6631CA3}"/>
                </a:ext>
              </a:extLst>
            </p:cNvPr>
            <p:cNvCxnSpPr>
              <a:cxnSpLocks/>
            </p:cNvCxnSpPr>
            <p:nvPr/>
          </p:nvCxnSpPr>
          <p:spPr>
            <a:xfrm>
              <a:off x="6958354" y="5041001"/>
              <a:ext cx="0" cy="29501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53BBE3C-DE88-861A-7BA7-0B3A1C471AB8}"/>
              </a:ext>
            </a:extLst>
          </p:cNvPr>
          <p:cNvGrpSpPr/>
          <p:nvPr/>
        </p:nvGrpSpPr>
        <p:grpSpPr>
          <a:xfrm>
            <a:off x="8202856" y="3417556"/>
            <a:ext cx="2874825" cy="1836309"/>
            <a:chOff x="15252192" y="5041001"/>
            <a:chExt cx="5390297" cy="3443079"/>
          </a:xfrm>
        </p:grpSpPr>
        <p:pic>
          <p:nvPicPr>
            <p:cNvPr id="462" name="Picture 461">
              <a:extLst>
                <a:ext uri="{FF2B5EF4-FFF2-40B4-BE49-F238E27FC236}">
                  <a16:creationId xmlns:a16="http://schemas.microsoft.com/office/drawing/2014/main" id="{8B409C9A-82B0-1BF2-4535-0CD5E5107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5252192" y="5366799"/>
              <a:ext cx="5390297" cy="3117281"/>
            </a:xfrm>
            <a:prstGeom prst="rect">
              <a:avLst/>
            </a:prstGeom>
          </p:spPr>
        </p:pic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11005B4F-1D4F-A69A-1F38-50C06AA431EE}"/>
                </a:ext>
              </a:extLst>
            </p:cNvPr>
            <p:cNvCxnSpPr>
              <a:cxnSpLocks/>
            </p:cNvCxnSpPr>
            <p:nvPr/>
          </p:nvCxnSpPr>
          <p:spPr>
            <a:xfrm>
              <a:off x="17947341" y="5041001"/>
              <a:ext cx="0" cy="29501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C468A13-E920-5D8E-403F-ECB10F68B7B8}"/>
              </a:ext>
            </a:extLst>
          </p:cNvPr>
          <p:cNvGrpSpPr/>
          <p:nvPr/>
        </p:nvGrpSpPr>
        <p:grpSpPr>
          <a:xfrm>
            <a:off x="5118783" y="3192607"/>
            <a:ext cx="2854484" cy="1609463"/>
            <a:chOff x="9644278" y="4577941"/>
            <a:chExt cx="5352157" cy="3017743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17D8499-6872-6BCC-89CC-AAA08999982A}"/>
                </a:ext>
              </a:extLst>
            </p:cNvPr>
            <p:cNvGrpSpPr/>
            <p:nvPr/>
          </p:nvGrpSpPr>
          <p:grpSpPr>
            <a:xfrm>
              <a:off x="9644278" y="4577941"/>
              <a:ext cx="4667054" cy="3017743"/>
              <a:chOff x="9671247" y="5443065"/>
              <a:chExt cx="4667054" cy="3017743"/>
            </a:xfrm>
          </p:grpSpPr>
          <p:grpSp>
            <p:nvGrpSpPr>
              <p:cNvPr id="463" name="Group 462">
                <a:extLst>
                  <a:ext uri="{FF2B5EF4-FFF2-40B4-BE49-F238E27FC236}">
                    <a16:creationId xmlns:a16="http://schemas.microsoft.com/office/drawing/2014/main" id="{9A310D96-C973-5376-229A-F1F9E451BA83}"/>
                  </a:ext>
                </a:extLst>
              </p:cNvPr>
              <p:cNvGrpSpPr/>
              <p:nvPr/>
            </p:nvGrpSpPr>
            <p:grpSpPr>
              <a:xfrm rot="20170971">
                <a:off x="9671247" y="7660708"/>
                <a:ext cx="1921083" cy="800100"/>
                <a:chOff x="8493970" y="8587783"/>
                <a:chExt cx="1921083" cy="800100"/>
              </a:xfrm>
            </p:grpSpPr>
            <p:sp>
              <p:nvSpPr>
                <p:cNvPr id="464" name="Rounded Rectangle 463">
                  <a:extLst>
                    <a:ext uri="{FF2B5EF4-FFF2-40B4-BE49-F238E27FC236}">
                      <a16:creationId xmlns:a16="http://schemas.microsoft.com/office/drawing/2014/main" id="{05C941B6-E271-8980-4FC5-1E4E2D6C899D}"/>
                    </a:ext>
                  </a:extLst>
                </p:cNvPr>
                <p:cNvSpPr/>
                <p:nvPr/>
              </p:nvSpPr>
              <p:spPr>
                <a:xfrm>
                  <a:off x="8859775" y="8587783"/>
                  <a:ext cx="1161512" cy="800100"/>
                </a:xfrm>
                <a:prstGeom prst="round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960" dirty="0">
                      <a:solidFill>
                        <a:schemeClr val="tx1"/>
                      </a:solidFill>
                    </a:rPr>
                    <a:t>Pose </a:t>
                  </a:r>
                </a:p>
                <a:p>
                  <a:pPr algn="ctr"/>
                  <a:r>
                    <a:rPr lang="en-US" sz="960" dirty="0">
                      <a:solidFill>
                        <a:schemeClr val="tx1"/>
                      </a:solidFill>
                    </a:rPr>
                    <a:t>Extractor</a:t>
                  </a:r>
                </a:p>
              </p:txBody>
            </p:sp>
            <p:cxnSp>
              <p:nvCxnSpPr>
                <p:cNvPr id="465" name="Straight Arrow Connector 464">
                  <a:extLst>
                    <a:ext uri="{FF2B5EF4-FFF2-40B4-BE49-F238E27FC236}">
                      <a16:creationId xmlns:a16="http://schemas.microsoft.com/office/drawing/2014/main" id="{CBCC7F10-698F-9312-B7F7-E95176EBBF2A}"/>
                    </a:ext>
                  </a:extLst>
                </p:cNvPr>
                <p:cNvCxnSpPr>
                  <a:cxnSpLocks/>
                  <a:endCxn id="464" idx="1"/>
                </p:cNvCxnSpPr>
                <p:nvPr/>
              </p:nvCxnSpPr>
              <p:spPr>
                <a:xfrm>
                  <a:off x="8493970" y="8987831"/>
                  <a:ext cx="365804" cy="0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6" name="Straight Arrow Connector 465">
                  <a:extLst>
                    <a:ext uri="{FF2B5EF4-FFF2-40B4-BE49-F238E27FC236}">
                      <a16:creationId xmlns:a16="http://schemas.microsoft.com/office/drawing/2014/main" id="{00192926-E507-E2DE-BE9A-7BAE5D72D205}"/>
                    </a:ext>
                  </a:extLst>
                </p:cNvPr>
                <p:cNvCxnSpPr>
                  <a:cxnSpLocks/>
                  <a:stCxn id="464" idx="3"/>
                </p:cNvCxnSpPr>
                <p:nvPr/>
              </p:nvCxnSpPr>
              <p:spPr>
                <a:xfrm>
                  <a:off x="10021288" y="8987832"/>
                  <a:ext cx="393765" cy="0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467" name="Picture 466">
                <a:extLst>
                  <a:ext uri="{FF2B5EF4-FFF2-40B4-BE49-F238E27FC236}">
                    <a16:creationId xmlns:a16="http://schemas.microsoft.com/office/drawing/2014/main" id="{8F7BD7B2-C136-F49A-C4D4-1DB82AAC33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11176001" y="5804440"/>
                <a:ext cx="3162300" cy="1828800"/>
              </a:xfrm>
              <a:prstGeom prst="rect">
                <a:avLst/>
              </a:prstGeom>
            </p:spPr>
          </p:pic>
          <p:sp>
            <p:nvSpPr>
              <p:cNvPr id="475" name="TextBox 474">
                <a:extLst>
                  <a:ext uri="{FF2B5EF4-FFF2-40B4-BE49-F238E27FC236}">
                    <a16:creationId xmlns:a16="http://schemas.microsoft.com/office/drawing/2014/main" id="{3F612BCC-1875-2B79-115B-EC5EDE09410B}"/>
                  </a:ext>
                </a:extLst>
              </p:cNvPr>
              <p:cNvSpPr txBox="1"/>
              <p:nvPr/>
            </p:nvSpPr>
            <p:spPr>
              <a:xfrm>
                <a:off x="11584913" y="5443065"/>
                <a:ext cx="2344475" cy="4501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" dirty="0"/>
                  <a:t>Intermediate Poses</a:t>
                </a:r>
              </a:p>
            </p:txBody>
          </p:sp>
        </p:grp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FE41391C-0C09-0BDB-194F-B428FD4EAF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395531" y="5127726"/>
              <a:ext cx="600904" cy="375073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8" name="Group 477">
            <a:extLst>
              <a:ext uri="{FF2B5EF4-FFF2-40B4-BE49-F238E27FC236}">
                <a16:creationId xmlns:a16="http://schemas.microsoft.com/office/drawing/2014/main" id="{90E1AC67-94A1-8DFE-C326-465B28F88185}"/>
              </a:ext>
            </a:extLst>
          </p:cNvPr>
          <p:cNvGrpSpPr/>
          <p:nvPr/>
        </p:nvGrpSpPr>
        <p:grpSpPr>
          <a:xfrm>
            <a:off x="5315774" y="5104414"/>
            <a:ext cx="2704844" cy="828320"/>
            <a:chOff x="10063373" y="8104841"/>
            <a:chExt cx="5071582" cy="1553098"/>
          </a:xfrm>
        </p:grpSpPr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5DFD30D9-B116-D044-DBAA-89ED33D29E9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063373" y="8104841"/>
              <a:ext cx="750251" cy="552937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896EBB29-F022-09D0-2C7A-F3309E3096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373067" y="8104841"/>
              <a:ext cx="761888" cy="687239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73" name="TextBox 472">
              <a:extLst>
                <a:ext uri="{FF2B5EF4-FFF2-40B4-BE49-F238E27FC236}">
                  <a16:creationId xmlns:a16="http://schemas.microsoft.com/office/drawing/2014/main" id="{CB1FC21C-CDBD-3466-69BF-BDD2B472BCE4}"/>
                </a:ext>
              </a:extLst>
            </p:cNvPr>
            <p:cNvSpPr txBox="1"/>
            <p:nvPr/>
          </p:nvSpPr>
          <p:spPr>
            <a:xfrm>
              <a:off x="10736492" y="8499691"/>
              <a:ext cx="3672720" cy="1158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707" dirty="0"/>
                <a:t>Synthetic Video Pair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9B4A187-52AB-E255-DB65-8FE8588FE8F4}"/>
              </a:ext>
            </a:extLst>
          </p:cNvPr>
          <p:cNvSpPr txBox="1">
            <a:spLocks/>
          </p:cNvSpPr>
          <p:nvPr/>
        </p:nvSpPr>
        <p:spPr>
          <a:xfrm>
            <a:off x="578023" y="-4129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Custom Video to Video Algorithm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739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" grpId="0" animBg="1"/>
      <p:bldP spid="37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E1468-318B-0278-9A9A-48296D8A9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 Algorithm +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FE58C-C0E2-4862-70B7-BE9360BF45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8499"/>
            <a:ext cx="10515600" cy="1095136"/>
          </a:xfrm>
        </p:spPr>
        <p:txBody>
          <a:bodyPr/>
          <a:lstStyle/>
          <a:p>
            <a:r>
              <a:rPr lang="en-US" dirty="0"/>
              <a:t>Idea: Sample prompt p, generate two pairs (V</a:t>
            </a:r>
            <a:r>
              <a:rPr lang="en-US" baseline="-25000" dirty="0"/>
              <a:t>1</a:t>
            </a:r>
            <a:r>
              <a:rPr lang="en-US" dirty="0"/>
              <a:t> , V</a:t>
            </a:r>
            <a:r>
              <a:rPr lang="en-US" baseline="-25000" dirty="0"/>
              <a:t>1</a:t>
            </a:r>
            <a:r>
              <a:rPr lang="en-US" dirty="0"/>
              <a:t>’), (V</a:t>
            </a:r>
            <a:r>
              <a:rPr lang="en-US" baseline="-25000" dirty="0"/>
              <a:t>2</a:t>
            </a:r>
            <a:r>
              <a:rPr lang="en-US" dirty="0"/>
              <a:t> , V</a:t>
            </a:r>
            <a:r>
              <a:rPr lang="en-US" baseline="-25000" dirty="0"/>
              <a:t>2</a:t>
            </a:r>
            <a:r>
              <a:rPr lang="en-US" dirty="0"/>
              <a:t>’)</a:t>
            </a:r>
            <a:endParaRPr lang="en-US" baseline="-25000" dirty="0"/>
          </a:p>
          <a:p>
            <a:r>
              <a:rPr lang="en-US" dirty="0"/>
              <a:t>Create Triplet (Ref Effect, Input Vid, Output Vid): (V</a:t>
            </a:r>
            <a:r>
              <a:rPr lang="en-US" baseline="-25000" dirty="0"/>
              <a:t>1</a:t>
            </a:r>
            <a:r>
              <a:rPr lang="en-US" dirty="0"/>
              <a:t>’, V</a:t>
            </a:r>
            <a:r>
              <a:rPr lang="en-US" baseline="-25000" dirty="0"/>
              <a:t>2</a:t>
            </a:r>
            <a:r>
              <a:rPr lang="en-US" dirty="0"/>
              <a:t> , V</a:t>
            </a:r>
            <a:r>
              <a:rPr lang="en-US" baseline="-25000" dirty="0"/>
              <a:t>2</a:t>
            </a:r>
            <a:r>
              <a:rPr lang="en-US" dirty="0"/>
              <a:t>’)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864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C07AA-C4F8-2882-758D-27237F6B9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/>
          <a:lstStyle/>
          <a:p>
            <a:pPr algn="ctr"/>
            <a:r>
              <a:rPr lang="en-US" dirty="0"/>
              <a:t>From Image to Video – Video Generation Models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6FD12C3C-AF80-0F7D-F6A3-81420E676BE3}"/>
              </a:ext>
            </a:extLst>
          </p:cNvPr>
          <p:cNvSpPr/>
          <p:nvPr/>
        </p:nvSpPr>
        <p:spPr>
          <a:xfrm>
            <a:off x="1011936" y="6144589"/>
            <a:ext cx="2743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Helvetica Light" panose="020B0403020202020204" pitchFamily="34" charset="0"/>
              </a:rPr>
              <a:t>OpenAI Sora (Closed Source)</a:t>
            </a:r>
            <a:endParaRPr lang="en-US" sz="1400" dirty="0">
              <a:latin typeface="Helvetica Light" panose="020B0403020202020204" pitchFamily="34" charset="0"/>
            </a:endParaRPr>
          </a:p>
        </p:txBody>
      </p:sp>
      <p:pic>
        <p:nvPicPr>
          <p:cNvPr id="10" name="OpenAI-Video-Generation">
            <a:hlinkClick r:id="" action="ppaction://media"/>
            <a:extLst>
              <a:ext uri="{FF2B5EF4-FFF2-40B4-BE49-F238E27FC236}">
                <a16:creationId xmlns:a16="http://schemas.microsoft.com/office/drawing/2014/main" id="{9305724D-6D63-7EAC-C1EF-2917CD906835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68750" y="1690688"/>
            <a:ext cx="2415698" cy="4392177"/>
          </a:xfrm>
          <a:prstGeom prst="rect">
            <a:avLst/>
          </a:prstGeom>
        </p:spPr>
      </p:pic>
      <p:pic>
        <p:nvPicPr>
          <p:cNvPr id="18" name="Gemini_Video_Generatio">
            <a:hlinkClick r:id="" action="ppaction://media"/>
            <a:extLst>
              <a:ext uri="{FF2B5EF4-FFF2-40B4-BE49-F238E27FC236}">
                <a16:creationId xmlns:a16="http://schemas.microsoft.com/office/drawing/2014/main" id="{18E63B1E-E129-90D0-EC6A-519F40A63EA8}"/>
              </a:ext>
            </a:extLst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00839" y="2250472"/>
            <a:ext cx="4190321" cy="235705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0B358B0C-5199-2633-AEC6-00197F46AE66}"/>
              </a:ext>
            </a:extLst>
          </p:cNvPr>
          <p:cNvSpPr/>
          <p:nvPr/>
        </p:nvSpPr>
        <p:spPr>
          <a:xfrm>
            <a:off x="4000839" y="4639317"/>
            <a:ext cx="41903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Helvetica Light" panose="020B0403020202020204" pitchFamily="34" charset="0"/>
              </a:rPr>
              <a:t>Gemini Veo 3.1 (Closed Source)</a:t>
            </a:r>
            <a:endParaRPr lang="en-US" sz="1400" dirty="0">
              <a:latin typeface="Helvetica Light" panose="020B0403020202020204" pitchFamily="34" charset="0"/>
            </a:endParaRPr>
          </a:p>
        </p:txBody>
      </p:sp>
      <p:pic>
        <p:nvPicPr>
          <p:cNvPr id="20" name="Wan_Video">
            <a:hlinkClick r:id="" action="ppaction://media"/>
            <a:extLst>
              <a:ext uri="{FF2B5EF4-FFF2-40B4-BE49-F238E27FC236}">
                <a16:creationId xmlns:a16="http://schemas.microsoft.com/office/drawing/2014/main" id="{2F3C57A8-5889-B24E-CFB3-2EB9CD80707C}"/>
              </a:ext>
            </a:extLst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028471" y="1690688"/>
            <a:ext cx="2405529" cy="4392176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F78C7AF0-9254-0A28-30EB-F30252E76B89}"/>
              </a:ext>
            </a:extLst>
          </p:cNvPr>
          <p:cNvSpPr/>
          <p:nvPr/>
        </p:nvSpPr>
        <p:spPr>
          <a:xfrm>
            <a:off x="8851392" y="6082864"/>
            <a:ext cx="2743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Helvetica Light" panose="020B0403020202020204" pitchFamily="34" charset="0"/>
              </a:rPr>
              <a:t>Wan 2.1 Video (Open Source!)</a:t>
            </a:r>
            <a:endParaRPr lang="en-US" sz="1400" dirty="0">
              <a:latin typeface="Helvetica Light" panose="020B0403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990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8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948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6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7" repeatCount="indefinite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video>
              <p:cMediaNode vol="80000" mute="1">
                <p:cTn id="23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8B4255-DF89-156F-0C85-274304BCF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08E00-B45F-D86B-1B4F-A0595EA8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 Algorithm +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C85B7A-373F-017F-EB63-AE5981515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8499"/>
            <a:ext cx="10515600" cy="1095136"/>
          </a:xfrm>
        </p:spPr>
        <p:txBody>
          <a:bodyPr/>
          <a:lstStyle/>
          <a:p>
            <a:r>
              <a:rPr lang="en-US" dirty="0"/>
              <a:t>Idea: Sample prompt p, generate two pairs (V</a:t>
            </a:r>
            <a:r>
              <a:rPr lang="en-US" baseline="-25000" dirty="0"/>
              <a:t>1</a:t>
            </a:r>
            <a:r>
              <a:rPr lang="en-US" dirty="0"/>
              <a:t> , V</a:t>
            </a:r>
            <a:r>
              <a:rPr lang="en-US" baseline="-25000" dirty="0"/>
              <a:t>1</a:t>
            </a:r>
            <a:r>
              <a:rPr lang="en-US" dirty="0"/>
              <a:t>’), (V</a:t>
            </a:r>
            <a:r>
              <a:rPr lang="en-US" baseline="-25000" dirty="0"/>
              <a:t>2</a:t>
            </a:r>
            <a:r>
              <a:rPr lang="en-US" dirty="0"/>
              <a:t> , V</a:t>
            </a:r>
            <a:r>
              <a:rPr lang="en-US" baseline="-25000" dirty="0"/>
              <a:t>2</a:t>
            </a:r>
            <a:r>
              <a:rPr lang="en-US" dirty="0"/>
              <a:t>’)</a:t>
            </a:r>
            <a:endParaRPr lang="en-US" baseline="-25000" dirty="0"/>
          </a:p>
          <a:p>
            <a:r>
              <a:rPr lang="en-US" dirty="0"/>
              <a:t>Create Triplet (Ref Effect, Input Vid, Output Vid): (V</a:t>
            </a:r>
            <a:r>
              <a:rPr lang="en-US" baseline="-25000" dirty="0"/>
              <a:t>1</a:t>
            </a:r>
            <a:r>
              <a:rPr lang="en-US" dirty="0"/>
              <a:t>’, V</a:t>
            </a:r>
            <a:r>
              <a:rPr lang="en-US" baseline="-25000" dirty="0"/>
              <a:t>2</a:t>
            </a:r>
            <a:r>
              <a:rPr lang="en-US" dirty="0"/>
              <a:t> , V</a:t>
            </a:r>
            <a:r>
              <a:rPr lang="en-US" baseline="-25000" dirty="0"/>
              <a:t>2</a:t>
            </a:r>
            <a:r>
              <a:rPr lang="en-US" dirty="0"/>
              <a:t>’)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004071_output_fire_suit">
            <a:hlinkClick r:id="" action="ppaction://media"/>
            <a:extLst>
              <a:ext uri="{FF2B5EF4-FFF2-40B4-BE49-F238E27FC236}">
                <a16:creationId xmlns:a16="http://schemas.microsoft.com/office/drawing/2014/main" id="{8FE47359-59EA-4B5C-588C-A2997F90509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07332" y="2654147"/>
            <a:ext cx="3205682" cy="1849432"/>
          </a:xfrm>
          <a:prstGeom prst="rect">
            <a:avLst/>
          </a:prstGeom>
        </p:spPr>
      </p:pic>
      <p:pic>
        <p:nvPicPr>
          <p:cNvPr id="5" name="004019_input_fire">
            <a:hlinkClick r:id="" action="ppaction://media"/>
            <a:extLst>
              <a:ext uri="{FF2B5EF4-FFF2-40B4-BE49-F238E27FC236}">
                <a16:creationId xmlns:a16="http://schemas.microsoft.com/office/drawing/2014/main" id="{40D4308A-C426-64A4-D743-7F5E40D7E2B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291106" y="2654147"/>
            <a:ext cx="3205683" cy="1849432"/>
          </a:xfrm>
          <a:prstGeom prst="rect">
            <a:avLst/>
          </a:prstGeom>
        </p:spPr>
      </p:pic>
      <p:pic>
        <p:nvPicPr>
          <p:cNvPr id="6" name="004019_output_fire">
            <a:hlinkClick r:id="" action="ppaction://media"/>
            <a:extLst>
              <a:ext uri="{FF2B5EF4-FFF2-40B4-BE49-F238E27FC236}">
                <a16:creationId xmlns:a16="http://schemas.microsoft.com/office/drawing/2014/main" id="{28DAAFE7-A4FA-DEF2-791B-5C6EDB2F345B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678984" y="2654147"/>
            <a:ext cx="3205683" cy="1849432"/>
          </a:xfrm>
          <a:prstGeom prst="rect">
            <a:avLst/>
          </a:prstGeom>
        </p:spPr>
      </p:pic>
      <p:pic>
        <p:nvPicPr>
          <p:cNvPr id="7" name="reference_pizza_cape">
            <a:hlinkClick r:id="" action="ppaction://media"/>
            <a:extLst>
              <a:ext uri="{FF2B5EF4-FFF2-40B4-BE49-F238E27FC236}">
                <a16:creationId xmlns:a16="http://schemas.microsoft.com/office/drawing/2014/main" id="{E59DC254-7BED-106E-3ADB-139D09E07372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07332" y="4790892"/>
            <a:ext cx="3205682" cy="1849432"/>
          </a:xfrm>
          <a:prstGeom prst="rect">
            <a:avLst/>
          </a:prstGeom>
        </p:spPr>
      </p:pic>
      <p:pic>
        <p:nvPicPr>
          <p:cNvPr id="8" name="004677_input_pizza_cape">
            <a:hlinkClick r:id="" action="ppaction://media"/>
            <a:extLst>
              <a:ext uri="{FF2B5EF4-FFF2-40B4-BE49-F238E27FC236}">
                <a16:creationId xmlns:a16="http://schemas.microsoft.com/office/drawing/2014/main" id="{E0CF6265-22EC-3E32-28CD-F3D42FEBFAEB}"/>
              </a:ext>
            </a:extLst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4291106" y="4790892"/>
            <a:ext cx="3205682" cy="1849432"/>
          </a:xfrm>
          <a:prstGeom prst="rect">
            <a:avLst/>
          </a:prstGeom>
        </p:spPr>
      </p:pic>
      <p:pic>
        <p:nvPicPr>
          <p:cNvPr id="9" name="004677_output_pizza_cape">
            <a:hlinkClick r:id="" action="ppaction://media"/>
            <a:extLst>
              <a:ext uri="{FF2B5EF4-FFF2-40B4-BE49-F238E27FC236}">
                <a16:creationId xmlns:a16="http://schemas.microsoft.com/office/drawing/2014/main" id="{AD58EB91-AC56-CB40-F165-40A219EAA7E4}"/>
              </a:ext>
            </a:extLst>
          </p:cNvPr>
          <p:cNvPicPr>
            <a:picLocks noChangeAspect="1"/>
          </p:cNvPicPr>
          <p:nvPr>
            <a:vide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8678984" y="4790893"/>
            <a:ext cx="3205683" cy="1849432"/>
          </a:xfrm>
          <a:prstGeom prst="rect">
            <a:avLst/>
          </a:prstGeom>
        </p:spPr>
      </p:pic>
      <p:sp>
        <p:nvSpPr>
          <p:cNvPr id="10" name="Cross 9">
            <a:extLst>
              <a:ext uri="{FF2B5EF4-FFF2-40B4-BE49-F238E27FC236}">
                <a16:creationId xmlns:a16="http://schemas.microsoft.com/office/drawing/2014/main" id="{1403B154-2611-467B-1D39-18DD717751C7}"/>
              </a:ext>
            </a:extLst>
          </p:cNvPr>
          <p:cNvSpPr/>
          <p:nvPr/>
        </p:nvSpPr>
        <p:spPr>
          <a:xfrm>
            <a:off x="3638370" y="3327131"/>
            <a:ext cx="527381" cy="527381"/>
          </a:xfrm>
          <a:prstGeom prst="plus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id="{D4DDE2C0-783E-B7B8-4F31-C71C4F2E3C89}"/>
              </a:ext>
            </a:extLst>
          </p:cNvPr>
          <p:cNvSpPr/>
          <p:nvPr/>
        </p:nvSpPr>
        <p:spPr>
          <a:xfrm>
            <a:off x="3638370" y="5451917"/>
            <a:ext cx="527381" cy="527381"/>
          </a:xfrm>
          <a:prstGeom prst="plus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FCEE544A-AEF4-7798-4D1D-110FBA86E595}"/>
              </a:ext>
            </a:extLst>
          </p:cNvPr>
          <p:cNvSpPr/>
          <p:nvPr/>
        </p:nvSpPr>
        <p:spPr>
          <a:xfrm>
            <a:off x="7622144" y="5486651"/>
            <a:ext cx="924467" cy="457913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E085C3A8-BF23-4AE3-72D5-82CCF0897654}"/>
              </a:ext>
            </a:extLst>
          </p:cNvPr>
          <p:cNvSpPr/>
          <p:nvPr/>
        </p:nvSpPr>
        <p:spPr>
          <a:xfrm>
            <a:off x="7622144" y="3525249"/>
            <a:ext cx="924467" cy="457913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218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0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0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06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06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3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3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45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51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5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2BF72-1615-24B7-AA9A-384E942D5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Augmentation: Code Based Effects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CF0FA2-C99A-44EB-2367-2798B289A0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620" y="1825625"/>
            <a:ext cx="12018380" cy="4351338"/>
          </a:xfrm>
        </p:spPr>
        <p:txBody>
          <a:bodyPr/>
          <a:lstStyle/>
          <a:p>
            <a:r>
              <a:rPr lang="en-US" dirty="0"/>
              <a:t>We can also create Reproducible Video Effects via Code</a:t>
            </a:r>
          </a:p>
          <a:p>
            <a:r>
              <a:rPr lang="en-US" dirty="0"/>
              <a:t>First, Sample from a fixed set of code effects </a:t>
            </a:r>
          </a:p>
          <a:p>
            <a:pPr marL="457200" lvl="1" indent="0">
              <a:buNone/>
            </a:pPr>
            <a:r>
              <a:rPr lang="en-US" dirty="0"/>
              <a:t>(i.e. posterize, left wipe entrance, pixelate, circle out effect)</a:t>
            </a:r>
          </a:p>
          <a:p>
            <a:r>
              <a:rPr lang="en-US" dirty="0"/>
              <a:t>Next, pick random hyperparameters for the effect </a:t>
            </a:r>
          </a:p>
          <a:p>
            <a:pPr marL="457200" lvl="1" indent="0">
              <a:buNone/>
            </a:pPr>
            <a:r>
              <a:rPr lang="en-US" dirty="0"/>
              <a:t>(i.e. start and end time, color combination, pixel size,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754374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EB12A-F732-B8D1-9B39-A8A19D072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C813A-186F-3B2F-0A59-8525C5482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Augmentation: Code Based Effects</a:t>
            </a:r>
          </a:p>
        </p:txBody>
      </p:sp>
      <p:pic>
        <p:nvPicPr>
          <p:cNvPr id="6" name="B1TNRER6_foreground_dither_size_16_steps_2_effect_diag_br_tl_softness_0.03_start_frame_9_end_frame_25_output_first_33_frames">
            <a:hlinkClick r:id="" action="ppaction://media"/>
            <a:extLst>
              <a:ext uri="{FF2B5EF4-FFF2-40B4-BE49-F238E27FC236}">
                <a16:creationId xmlns:a16="http://schemas.microsoft.com/office/drawing/2014/main" id="{A4A35DC2-C842-2941-34EF-0EA7E1E73B3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98302" y="1593108"/>
            <a:ext cx="2879763" cy="1636229"/>
          </a:xfrm>
          <a:prstGeom prst="rect">
            <a:avLst/>
          </a:prstGeom>
        </p:spPr>
      </p:pic>
      <p:pic>
        <p:nvPicPr>
          <p:cNvPr id="7" name="aMChq7eh_foreground_dither_size_16_steps_2_effect_diag_br_tl_softness_0.03_start_frame_9_end_frame_25_input_first_33_frames">
            <a:hlinkClick r:id="" action="ppaction://media"/>
            <a:extLst>
              <a:ext uri="{FF2B5EF4-FFF2-40B4-BE49-F238E27FC236}">
                <a16:creationId xmlns:a16="http://schemas.microsoft.com/office/drawing/2014/main" id="{3F74787A-38EB-44B2-71B3-57C67AC38B7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525700" y="1593108"/>
            <a:ext cx="2898625" cy="1636229"/>
          </a:xfrm>
          <a:prstGeom prst="rect">
            <a:avLst/>
          </a:prstGeom>
        </p:spPr>
      </p:pic>
      <p:pic>
        <p:nvPicPr>
          <p:cNvPr id="8" name="aMChq7eh_foreground_dither_size_16_steps_2_effect_diag_br_tl_softness_0.03_start_frame_9_end_frame_25_output_first_33_frames">
            <a:hlinkClick r:id="" action="ppaction://media"/>
            <a:extLst>
              <a:ext uri="{FF2B5EF4-FFF2-40B4-BE49-F238E27FC236}">
                <a16:creationId xmlns:a16="http://schemas.microsoft.com/office/drawing/2014/main" id="{E33FEE8F-2949-BA9C-E8B6-8DEF140A6C23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983262" y="1593108"/>
            <a:ext cx="2879763" cy="1636229"/>
          </a:xfrm>
          <a:prstGeom prst="rect">
            <a:avLst/>
          </a:prstGeom>
        </p:spPr>
      </p:pic>
      <p:sp>
        <p:nvSpPr>
          <p:cNvPr id="9" name="Cross 8">
            <a:extLst>
              <a:ext uri="{FF2B5EF4-FFF2-40B4-BE49-F238E27FC236}">
                <a16:creationId xmlns:a16="http://schemas.microsoft.com/office/drawing/2014/main" id="{C1F4619A-4F53-B858-5A3C-2083B397EC80}"/>
              </a:ext>
            </a:extLst>
          </p:cNvPr>
          <p:cNvSpPr/>
          <p:nvPr/>
        </p:nvSpPr>
        <p:spPr>
          <a:xfrm>
            <a:off x="3638192" y="2147529"/>
            <a:ext cx="527381" cy="527381"/>
          </a:xfrm>
          <a:prstGeom prst="plus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7XhF7DfD_background_cc_ball_action_grid_spacing_10_ball_color__183, 78, 47__effect_circle_out_softness_0.02_start_frame_22_end_frame_30_input_first_33_frames.mp4">
            <a:hlinkClick r:id="" action="ppaction://media"/>
            <a:extLst>
              <a:ext uri="{FF2B5EF4-FFF2-40B4-BE49-F238E27FC236}">
                <a16:creationId xmlns:a16="http://schemas.microsoft.com/office/drawing/2014/main" id="{FFAB0F2F-71A1-7442-D05B-8A9E46F205FF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525699" y="4115087"/>
            <a:ext cx="2898625" cy="1636229"/>
          </a:xfrm>
          <a:prstGeom prst="rect">
            <a:avLst/>
          </a:prstGeom>
        </p:spPr>
      </p:pic>
      <p:pic>
        <p:nvPicPr>
          <p:cNvPr id="15" name="MrQRJvkR_background_cc_ball_action_grid_spacing_10_ball_color__183, 78, 47__effect_circle_out_softness_0.02_start_frame_22_end_frame_30_output_first_33_frames.mp4">
            <a:hlinkClick r:id="" action="ppaction://media"/>
            <a:extLst>
              <a:ext uri="{FF2B5EF4-FFF2-40B4-BE49-F238E27FC236}">
                <a16:creationId xmlns:a16="http://schemas.microsoft.com/office/drawing/2014/main" id="{387703C3-4917-A3DB-D57A-67BBE1FE0E47}"/>
              </a:ext>
            </a:extLst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98302" y="4115087"/>
            <a:ext cx="3076111" cy="1636229"/>
          </a:xfrm>
          <a:prstGeom prst="rect">
            <a:avLst/>
          </a:prstGeom>
        </p:spPr>
      </p:pic>
      <p:sp>
        <p:nvSpPr>
          <p:cNvPr id="16" name="Cross 15">
            <a:extLst>
              <a:ext uri="{FF2B5EF4-FFF2-40B4-BE49-F238E27FC236}">
                <a16:creationId xmlns:a16="http://schemas.microsoft.com/office/drawing/2014/main" id="{3DA125C8-7DCB-6918-6B88-7A2B65EDD2C7}"/>
              </a:ext>
            </a:extLst>
          </p:cNvPr>
          <p:cNvSpPr/>
          <p:nvPr/>
        </p:nvSpPr>
        <p:spPr>
          <a:xfrm>
            <a:off x="3736366" y="4669510"/>
            <a:ext cx="527381" cy="527381"/>
          </a:xfrm>
          <a:prstGeom prst="plus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id="{41E4425F-B9A8-A5E9-94AA-53B97B92E191}"/>
              </a:ext>
            </a:extLst>
          </p:cNvPr>
          <p:cNvSpPr/>
          <p:nvPr/>
        </p:nvSpPr>
        <p:spPr>
          <a:xfrm>
            <a:off x="7741560" y="4704243"/>
            <a:ext cx="924467" cy="457913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7XhF7DfD_background_cc_ball_action_grid_spacing_10_ball_color__183, 78, 47__effect_circle_out_softness_0.02_start_frame_22_end_frame_30_output_first_33_frames.mp4">
            <a:hlinkClick r:id="" action="ppaction://media"/>
            <a:extLst>
              <a:ext uri="{FF2B5EF4-FFF2-40B4-BE49-F238E27FC236}">
                <a16:creationId xmlns:a16="http://schemas.microsoft.com/office/drawing/2014/main" id="{78E0CA7C-C61E-700C-8941-2A0F6A421231}"/>
              </a:ext>
            </a:extLst>
          </p:cNvPr>
          <p:cNvPicPr>
            <a:picLocks noChangeAspect="1"/>
          </p:cNvPicPr>
          <p:nvPr>
            <a:vide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8890665" y="4119354"/>
            <a:ext cx="3068088" cy="1631962"/>
          </a:xfrm>
          <a:prstGeom prst="rect">
            <a:avLst/>
          </a:prstGeom>
        </p:spPr>
      </p:pic>
      <p:sp>
        <p:nvSpPr>
          <p:cNvPr id="19" name="Right Arrow 18">
            <a:extLst>
              <a:ext uri="{FF2B5EF4-FFF2-40B4-BE49-F238E27FC236}">
                <a16:creationId xmlns:a16="http://schemas.microsoft.com/office/drawing/2014/main" id="{C899290C-BADD-FFB7-5356-5C782B3E7B08}"/>
              </a:ext>
            </a:extLst>
          </p:cNvPr>
          <p:cNvSpPr/>
          <p:nvPr/>
        </p:nvSpPr>
        <p:spPr>
          <a:xfrm>
            <a:off x="7893960" y="2334664"/>
            <a:ext cx="924467" cy="457913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899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2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2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20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2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3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8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3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4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45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0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51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57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2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DE9D4-67C0-B95F-F7C7-CE192A672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BA09F-E3A6-1618-E7E3-60E94E48D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224" y="359337"/>
            <a:ext cx="11153172" cy="1325563"/>
          </a:xfrm>
        </p:spPr>
        <p:txBody>
          <a:bodyPr/>
          <a:lstStyle/>
          <a:p>
            <a:r>
              <a:rPr lang="en-US" dirty="0"/>
              <a:t>Data Augmentation: Ref Video + Image -&gt; Video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82756F-0C09-C3A0-14F6-AF3FDCB5F2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620" y="1825625"/>
            <a:ext cx="12018380" cy="4351338"/>
          </a:xfrm>
        </p:spPr>
        <p:txBody>
          <a:bodyPr/>
          <a:lstStyle/>
          <a:p>
            <a:r>
              <a:rPr lang="en-US" dirty="0"/>
              <a:t>We can use Reference effect I2V </a:t>
            </a:r>
            <a:r>
              <a:rPr lang="en-US" dirty="0" err="1"/>
              <a:t>LoRAs</a:t>
            </a:r>
            <a:r>
              <a:rPr lang="en-US" dirty="0"/>
              <a:t> to generate Consistent I2V Effects</a:t>
            </a:r>
          </a:p>
          <a:p>
            <a:pPr marL="457200" lvl="1" indent="0">
              <a:buNone/>
            </a:pPr>
            <a:r>
              <a:rPr lang="en-US" dirty="0"/>
              <a:t>Sample two videos using an I2V </a:t>
            </a:r>
            <a:r>
              <a:rPr lang="en-US" dirty="0" err="1"/>
              <a:t>LoRA</a:t>
            </a:r>
            <a:r>
              <a:rPr lang="en-US" dirty="0"/>
              <a:t>, use one as ref, the other as first frame and target</a:t>
            </a:r>
          </a:p>
        </p:txBody>
      </p:sp>
      <p:pic>
        <p:nvPicPr>
          <p:cNvPr id="5" name="114662_output_robot_face">
            <a:hlinkClick r:id="" action="ppaction://media"/>
            <a:extLst>
              <a:ext uri="{FF2B5EF4-FFF2-40B4-BE49-F238E27FC236}">
                <a16:creationId xmlns:a16="http://schemas.microsoft.com/office/drawing/2014/main" id="{05F00709-F3DD-CAA8-328F-77922B7E3C5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53028" y="2854229"/>
            <a:ext cx="2806936" cy="16193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0606D5-8E45-EC47-DEB0-12617813522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92061" y="2854229"/>
            <a:ext cx="2806936" cy="1619386"/>
          </a:xfrm>
          <a:prstGeom prst="rect">
            <a:avLst/>
          </a:prstGeom>
        </p:spPr>
      </p:pic>
      <p:pic>
        <p:nvPicPr>
          <p:cNvPr id="8" name="397946_output_robot_face">
            <a:hlinkClick r:id="" action="ppaction://media"/>
            <a:extLst>
              <a:ext uri="{FF2B5EF4-FFF2-40B4-BE49-F238E27FC236}">
                <a16:creationId xmlns:a16="http://schemas.microsoft.com/office/drawing/2014/main" id="{5BA0F727-CFB0-315B-B327-5E3C4DE706E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285469" y="2854229"/>
            <a:ext cx="2806936" cy="1619386"/>
          </a:xfrm>
          <a:prstGeom prst="rect">
            <a:avLst/>
          </a:prstGeom>
        </p:spPr>
      </p:pic>
      <p:pic>
        <p:nvPicPr>
          <p:cNvPr id="9" name="samurai_transformation_002809_output">
            <a:hlinkClick r:id="" action="ppaction://media"/>
            <a:extLst>
              <a:ext uri="{FF2B5EF4-FFF2-40B4-BE49-F238E27FC236}">
                <a16:creationId xmlns:a16="http://schemas.microsoft.com/office/drawing/2014/main" id="{ECF6B372-0246-80FE-1989-B8D8FE8E8E93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53029" y="4879277"/>
            <a:ext cx="2806935" cy="16193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BAC9CC-8B2E-7C2E-EBFD-2C3F642DFA4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92061" y="4879277"/>
            <a:ext cx="2806935" cy="1619385"/>
          </a:xfrm>
          <a:prstGeom prst="rect">
            <a:avLst/>
          </a:prstGeom>
        </p:spPr>
      </p:pic>
      <p:pic>
        <p:nvPicPr>
          <p:cNvPr id="12" name="samurai_340875_output">
            <a:hlinkClick r:id="" action="ppaction://media"/>
            <a:extLst>
              <a:ext uri="{FF2B5EF4-FFF2-40B4-BE49-F238E27FC236}">
                <a16:creationId xmlns:a16="http://schemas.microsoft.com/office/drawing/2014/main" id="{AA91803E-F61B-E04B-0EE8-E9B976BE6C9C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285468" y="4879275"/>
            <a:ext cx="2806936" cy="1619386"/>
          </a:xfrm>
          <a:prstGeom prst="rect">
            <a:avLst/>
          </a:prstGeom>
        </p:spPr>
      </p:pic>
      <p:sp>
        <p:nvSpPr>
          <p:cNvPr id="13" name="Cross 12">
            <a:extLst>
              <a:ext uri="{FF2B5EF4-FFF2-40B4-BE49-F238E27FC236}">
                <a16:creationId xmlns:a16="http://schemas.microsoft.com/office/drawing/2014/main" id="{8CBA2E51-F5E5-BA32-92CF-3EE856495060}"/>
              </a:ext>
            </a:extLst>
          </p:cNvPr>
          <p:cNvSpPr/>
          <p:nvPr/>
        </p:nvSpPr>
        <p:spPr>
          <a:xfrm>
            <a:off x="3362322" y="3307960"/>
            <a:ext cx="527381" cy="527381"/>
          </a:xfrm>
          <a:prstGeom prst="plus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ross 13">
            <a:extLst>
              <a:ext uri="{FF2B5EF4-FFF2-40B4-BE49-F238E27FC236}">
                <a16:creationId xmlns:a16="http://schemas.microsoft.com/office/drawing/2014/main" id="{645B9D5F-86E4-0553-C764-3860BA310429}"/>
              </a:ext>
            </a:extLst>
          </p:cNvPr>
          <p:cNvSpPr/>
          <p:nvPr/>
        </p:nvSpPr>
        <p:spPr>
          <a:xfrm>
            <a:off x="3340292" y="5425277"/>
            <a:ext cx="527381" cy="527381"/>
          </a:xfrm>
          <a:prstGeom prst="plus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471BF5D7-7ADB-1ED9-4E02-DA664D1D9D05}"/>
              </a:ext>
            </a:extLst>
          </p:cNvPr>
          <p:cNvSpPr/>
          <p:nvPr/>
        </p:nvSpPr>
        <p:spPr>
          <a:xfrm>
            <a:off x="7129999" y="5460010"/>
            <a:ext cx="924467" cy="457913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E918C039-C7C5-5FBC-0B0F-49273E3F4C1C}"/>
              </a:ext>
            </a:extLst>
          </p:cNvPr>
          <p:cNvSpPr/>
          <p:nvPr/>
        </p:nvSpPr>
        <p:spPr>
          <a:xfrm>
            <a:off x="7129999" y="3342693"/>
            <a:ext cx="924467" cy="457913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21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6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06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06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3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2CFF9-9696-3BA6-DE23-1A1F1710D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Total Training Data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32A70B8-6508-26AA-0791-16E00B66A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0402518"/>
              </p:ext>
            </p:extLst>
          </p:nvPr>
        </p:nvGraphicFramePr>
        <p:xfrm>
          <a:off x="1671799" y="1939022"/>
          <a:ext cx="8848402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0012">
                  <a:extLst>
                    <a:ext uri="{9D8B030D-6E8A-4147-A177-3AD203B41FA5}">
                      <a16:colId xmlns:a16="http://schemas.microsoft.com/office/drawing/2014/main" val="783409985"/>
                    </a:ext>
                  </a:extLst>
                </a:gridCol>
                <a:gridCol w="1817225">
                  <a:extLst>
                    <a:ext uri="{9D8B030D-6E8A-4147-A177-3AD203B41FA5}">
                      <a16:colId xmlns:a16="http://schemas.microsoft.com/office/drawing/2014/main" val="1670800814"/>
                    </a:ext>
                  </a:extLst>
                </a:gridCol>
                <a:gridCol w="1933937">
                  <a:extLst>
                    <a:ext uri="{9D8B030D-6E8A-4147-A177-3AD203B41FA5}">
                      <a16:colId xmlns:a16="http://schemas.microsoft.com/office/drawing/2014/main" val="1242276359"/>
                    </a:ext>
                  </a:extLst>
                </a:gridCol>
                <a:gridCol w="2207228">
                  <a:extLst>
                    <a:ext uri="{9D8B030D-6E8A-4147-A177-3AD203B41FA5}">
                      <a16:colId xmlns:a16="http://schemas.microsoft.com/office/drawing/2014/main" val="29893204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Data Subset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of Types of Effects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# of Video Pairs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# of Pairs per Effect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57891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Custom Video to Video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14340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~100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2999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Code Based Video to Video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~109000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5157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Image to Video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14050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~327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2589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~137000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950002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6F41BFF-D8FC-4191-02E1-EA847796855A}"/>
              </a:ext>
            </a:extLst>
          </p:cNvPr>
          <p:cNvSpPr txBox="1"/>
          <p:nvPr/>
        </p:nvSpPr>
        <p:spPr>
          <a:xfrm>
            <a:off x="1937794" y="4398380"/>
            <a:ext cx="8316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Training: 10K Steps with batch size 8, sample all 3 datasets equally during training</a:t>
            </a:r>
          </a:p>
        </p:txBody>
      </p:sp>
    </p:spTree>
    <p:extLst>
      <p:ext uri="{BB962C8B-B14F-4D97-AF65-F5344CB8AC3E}">
        <p14:creationId xmlns:p14="http://schemas.microsoft.com/office/powerpoint/2010/main" val="18269949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cecream_reversed_wan_vace_i2v.mp4">
            <a:hlinkClick r:id="" action="ppaction://media"/>
            <a:extLst>
              <a:ext uri="{FF2B5EF4-FFF2-40B4-BE49-F238E27FC236}">
                <a16:creationId xmlns:a16="http://schemas.microsoft.com/office/drawing/2014/main" id="{95BFD47E-EAC7-8C96-B6E4-501A781AA9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437694" y="3998867"/>
            <a:ext cx="2252302" cy="1299405"/>
          </a:xfrm>
          <a:prstGeom prst="rect">
            <a:avLst/>
          </a:prstGeom>
        </p:spPr>
      </p:pic>
      <p:pic>
        <p:nvPicPr>
          <p:cNvPr id="24" name="icecream_reversed_wan_2_1">
            <a:hlinkClick r:id="" action="ppaction://media"/>
            <a:extLst>
              <a:ext uri="{FF2B5EF4-FFF2-40B4-BE49-F238E27FC236}">
                <a16:creationId xmlns:a16="http://schemas.microsoft.com/office/drawing/2014/main" id="{2C1E1586-7798-27D3-0746-9B2B7775F82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910750" y="4003565"/>
            <a:ext cx="2358896" cy="1294707"/>
          </a:xfrm>
          <a:prstGeom prst="rect">
            <a:avLst/>
          </a:prstGeom>
        </p:spPr>
      </p:pic>
      <p:pic>
        <p:nvPicPr>
          <p:cNvPr id="23" name="icecream_reversed_our_method">
            <a:hlinkClick r:id="" action="ppaction://media"/>
            <a:extLst>
              <a:ext uri="{FF2B5EF4-FFF2-40B4-BE49-F238E27FC236}">
                <a16:creationId xmlns:a16="http://schemas.microsoft.com/office/drawing/2014/main" id="{1DC7CC1F-0C1E-DF13-524F-61ACC0B6F604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872415" y="3997247"/>
            <a:ext cx="2295201" cy="130102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3423426-E28D-2D39-1F62-49D766C016B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459811" y="3997507"/>
            <a:ext cx="2295201" cy="13241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E5353D-8390-9D48-B773-E473E0EB8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71903"/>
            <a:ext cx="10515600" cy="948231"/>
          </a:xfrm>
        </p:spPr>
        <p:txBody>
          <a:bodyPr/>
          <a:lstStyle/>
          <a:p>
            <a:pPr algn="ctr"/>
            <a:r>
              <a:rPr lang="en-US" dirty="0"/>
              <a:t>Results (Ref Video + Image -&gt; Video)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FF4708-A7C8-B9F4-6113-E3A3D4AECBAC}"/>
              </a:ext>
            </a:extLst>
          </p:cNvPr>
          <p:cNvSpPr txBox="1"/>
          <p:nvPr/>
        </p:nvSpPr>
        <p:spPr>
          <a:xfrm>
            <a:off x="3032365" y="705674"/>
            <a:ext cx="1360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Input Image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561B0B-E54A-50AC-49CB-8AF3B117DBFF}"/>
              </a:ext>
            </a:extLst>
          </p:cNvPr>
          <p:cNvSpPr txBox="1"/>
          <p:nvPr/>
        </p:nvSpPr>
        <p:spPr>
          <a:xfrm>
            <a:off x="646831" y="428675"/>
            <a:ext cx="1405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Reference Effect Video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3A7E25-9CB2-37B1-88AD-847506A8CB46}"/>
              </a:ext>
            </a:extLst>
          </p:cNvPr>
          <p:cNvSpPr txBox="1"/>
          <p:nvPr/>
        </p:nvSpPr>
        <p:spPr>
          <a:xfrm>
            <a:off x="7672955" y="713907"/>
            <a:ext cx="1621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Wan VACE I2V</a:t>
            </a:r>
          </a:p>
        </p:txBody>
      </p:sp>
      <p:pic>
        <p:nvPicPr>
          <p:cNvPr id="7" name="carousel_style">
            <a:hlinkClick r:id="" action="ppaction://media"/>
            <a:extLst>
              <a:ext uri="{FF2B5EF4-FFF2-40B4-BE49-F238E27FC236}">
                <a16:creationId xmlns:a16="http://schemas.microsoft.com/office/drawing/2014/main" id="{01D89F9B-2D84-0558-C4D9-82487D2B521A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0051" y="1121395"/>
            <a:ext cx="2295200" cy="1324154"/>
          </a:xfrm>
          <a:prstGeom prst="rect">
            <a:avLst/>
          </a:prstGeom>
        </p:spPr>
      </p:pic>
      <p:pic>
        <p:nvPicPr>
          <p:cNvPr id="9" name="Picture 8" descr="A person smiling at camera&#10;&#10;AI-generated content may be incorrect.">
            <a:extLst>
              <a:ext uri="{FF2B5EF4-FFF2-40B4-BE49-F238E27FC236}">
                <a16:creationId xmlns:a16="http://schemas.microsoft.com/office/drawing/2014/main" id="{6D8144A8-E9FD-EA1E-FF5A-336D87214CD2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457401" y="1121396"/>
            <a:ext cx="2295200" cy="1324153"/>
          </a:xfrm>
          <a:prstGeom prst="rect">
            <a:avLst/>
          </a:prstGeom>
        </p:spPr>
      </p:pic>
      <p:pic>
        <p:nvPicPr>
          <p:cNvPr id="10" name="carousel_wan_2_1">
            <a:hlinkClick r:id="" action="ppaction://media"/>
            <a:extLst>
              <a:ext uri="{FF2B5EF4-FFF2-40B4-BE49-F238E27FC236}">
                <a16:creationId xmlns:a16="http://schemas.microsoft.com/office/drawing/2014/main" id="{62A6BD39-6159-5451-8AE7-96E06C186BF6}"/>
              </a:ext>
            </a:extLst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4904751" y="1130011"/>
            <a:ext cx="2358896" cy="1315538"/>
          </a:xfrm>
          <a:prstGeom prst="rect">
            <a:avLst/>
          </a:prstGeom>
        </p:spPr>
      </p:pic>
      <p:pic>
        <p:nvPicPr>
          <p:cNvPr id="11" name="carousel_wan_vace_i2v">
            <a:hlinkClick r:id="" action="ppaction://media"/>
            <a:extLst>
              <a:ext uri="{FF2B5EF4-FFF2-40B4-BE49-F238E27FC236}">
                <a16:creationId xmlns:a16="http://schemas.microsoft.com/office/drawing/2014/main" id="{FA272339-7E8C-2026-6E10-F9913A52C319}"/>
              </a:ext>
            </a:extLst>
          </p:cNvPr>
          <p:cNvPicPr>
            <a:picLocks noChangeAspect="1"/>
          </p:cNvPicPr>
          <p:nvPr>
            <a:vide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7415797" y="1121395"/>
            <a:ext cx="2295200" cy="1324154"/>
          </a:xfrm>
          <a:prstGeom prst="rect">
            <a:avLst/>
          </a:prstGeom>
        </p:spPr>
      </p:pic>
      <p:pic>
        <p:nvPicPr>
          <p:cNvPr id="12" name="carousel_our_method">
            <a:hlinkClick r:id="" action="ppaction://media"/>
            <a:extLst>
              <a:ext uri="{FF2B5EF4-FFF2-40B4-BE49-F238E27FC236}">
                <a16:creationId xmlns:a16="http://schemas.microsoft.com/office/drawing/2014/main" id="{7E86B7B0-6442-1E62-C32F-C14F06BC3176}"/>
              </a:ext>
            </a:extLst>
          </p:cNvPr>
          <p:cNvPicPr>
            <a:picLocks noChangeAspect="1"/>
          </p:cNvPicPr>
          <p:nvPr>
            <a:vide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9872415" y="1105269"/>
            <a:ext cx="2323151" cy="134028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CFAFD6F-941A-4616-EF37-AAE633C084B3}"/>
              </a:ext>
            </a:extLst>
          </p:cNvPr>
          <p:cNvSpPr txBox="1"/>
          <p:nvPr/>
        </p:nvSpPr>
        <p:spPr>
          <a:xfrm>
            <a:off x="5283502" y="719574"/>
            <a:ext cx="1621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Wan I2V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0B7A34-0124-5865-E952-82DD758E7901}"/>
              </a:ext>
            </a:extLst>
          </p:cNvPr>
          <p:cNvSpPr txBox="1"/>
          <p:nvPr/>
        </p:nvSpPr>
        <p:spPr>
          <a:xfrm>
            <a:off x="10028204" y="719574"/>
            <a:ext cx="1621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Ours</a:t>
            </a:r>
          </a:p>
        </p:txBody>
      </p:sp>
      <p:pic>
        <p:nvPicPr>
          <p:cNvPr id="26" name="icecream_reversed_style">
            <a:hlinkClick r:id="" action="ppaction://media"/>
            <a:extLst>
              <a:ext uri="{FF2B5EF4-FFF2-40B4-BE49-F238E27FC236}">
                <a16:creationId xmlns:a16="http://schemas.microsoft.com/office/drawing/2014/main" id="{50067F15-673D-1F92-D86D-8B392A0C694C}"/>
              </a:ext>
            </a:extLst>
          </p:cNvPr>
          <p:cNvPicPr>
            <a:picLocks noChangeAspect="1"/>
          </p:cNvPicPr>
          <p:nvPr>
            <a:vide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0051" y="4000537"/>
            <a:ext cx="2295200" cy="130102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11BA481-EA0D-4CBD-C7BD-029B29C036EB}"/>
              </a:ext>
            </a:extLst>
          </p:cNvPr>
          <p:cNvSpPr txBox="1"/>
          <p:nvPr/>
        </p:nvSpPr>
        <p:spPr>
          <a:xfrm>
            <a:off x="619141" y="2571342"/>
            <a:ext cx="1093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Bradley Hand" pitchFamily="2" charset="77"/>
              </a:rPr>
              <a:t>“… The subject turns into a younger version of themselves ... And rides a carousel …”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6AD0078-A6F8-D686-C481-B9694CBBB34F}"/>
              </a:ext>
            </a:extLst>
          </p:cNvPr>
          <p:cNvSpPr txBox="1"/>
          <p:nvPr/>
        </p:nvSpPr>
        <p:spPr>
          <a:xfrm>
            <a:off x="248899" y="5415834"/>
            <a:ext cx="116906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Bradley Hand" pitchFamily="2" charset="77"/>
              </a:rPr>
              <a:t>“… The subject gets ice cream poured on them … and the background becomes an ice cream landscape …”</a:t>
            </a:r>
          </a:p>
        </p:txBody>
      </p:sp>
    </p:spTree>
    <p:extLst>
      <p:ext uri="{BB962C8B-B14F-4D97-AF65-F5344CB8AC3E}">
        <p14:creationId xmlns:p14="http://schemas.microsoft.com/office/powerpoint/2010/main" val="3416398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0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20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00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2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0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26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9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06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repeatCount="indefinite" fill="hold" display="0">
                  <p:stCondLst>
                    <p:cond delay="indefinite"/>
                  </p:stCondLst>
                </p:cTn>
                <p:tgtEl>
                  <p:spTgt spid="24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video>
              <p:cMediaNode vol="80000">
                <p:cTn id="27" repeatCount="indefinite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video>
              <p:cMediaNode vol="80000">
                <p:cTn id="33" repeatCount="indefinite" fill="hold" display="0">
                  <p:stCondLst>
                    <p:cond delay="indefinite"/>
                  </p:stCondLst>
                </p:cTn>
                <p:tgtEl>
                  <p:spTgt spid="26"/>
                </p:tgtEl>
              </p:cMediaNode>
            </p:vide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8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video>
              <p:cMediaNode vol="80000">
                <p:cTn id="39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4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45" repeatCount="indefinite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0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51" repeatCount="indefinite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5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63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8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918CB-FA4C-76BA-EE39-DDA538071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05AFD-8A39-F556-5A3F-C7CD51547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71903"/>
            <a:ext cx="10515600" cy="948231"/>
          </a:xfrm>
        </p:spPr>
        <p:txBody>
          <a:bodyPr/>
          <a:lstStyle/>
          <a:p>
            <a:pPr algn="ctr"/>
            <a:r>
              <a:rPr lang="en-US" dirty="0"/>
              <a:t>Results (Ref Video + Video -&gt; Video)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590DA6-6435-7D8D-0CEE-D6C0996441D1}"/>
              </a:ext>
            </a:extLst>
          </p:cNvPr>
          <p:cNvSpPr txBox="1"/>
          <p:nvPr/>
        </p:nvSpPr>
        <p:spPr>
          <a:xfrm>
            <a:off x="3031248" y="705674"/>
            <a:ext cx="1360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Input Video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BFDE5F-6DBC-6534-7125-F5DE69A98D26}"/>
              </a:ext>
            </a:extLst>
          </p:cNvPr>
          <p:cNvSpPr txBox="1"/>
          <p:nvPr/>
        </p:nvSpPr>
        <p:spPr>
          <a:xfrm>
            <a:off x="451861" y="426433"/>
            <a:ext cx="1405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Reference Effect Video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887972-B9A8-8C27-506F-B9CE74A2A313}"/>
              </a:ext>
            </a:extLst>
          </p:cNvPr>
          <p:cNvSpPr txBox="1"/>
          <p:nvPr/>
        </p:nvSpPr>
        <p:spPr>
          <a:xfrm>
            <a:off x="7775371" y="705674"/>
            <a:ext cx="1621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LucyEdit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EEC118-7DF1-0CDD-1CEA-7F76D2DAF4E1}"/>
              </a:ext>
            </a:extLst>
          </p:cNvPr>
          <p:cNvSpPr txBox="1"/>
          <p:nvPr/>
        </p:nvSpPr>
        <p:spPr>
          <a:xfrm>
            <a:off x="5205622" y="475064"/>
            <a:ext cx="1907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Wan VACE First Frame + Poses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AF3CC6-4DE7-BA20-931B-020A4311093C}"/>
              </a:ext>
            </a:extLst>
          </p:cNvPr>
          <p:cNvSpPr txBox="1"/>
          <p:nvPr/>
        </p:nvSpPr>
        <p:spPr>
          <a:xfrm>
            <a:off x="10313310" y="719574"/>
            <a:ext cx="1621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Ours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C06CFF7-23A7-FFAC-74AB-A7F0AC5E02DB}"/>
              </a:ext>
            </a:extLst>
          </p:cNvPr>
          <p:cNvSpPr txBox="1"/>
          <p:nvPr/>
        </p:nvSpPr>
        <p:spPr>
          <a:xfrm>
            <a:off x="480634" y="4105334"/>
            <a:ext cx="110786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Bradley Hand" pitchFamily="2" charset="77"/>
              </a:rPr>
              <a:t>“</a:t>
            </a:r>
            <a:r>
              <a:rPr lang="en-US" dirty="0">
                <a:latin typeface="Bradley Hand" pitchFamily="2" charset="77"/>
              </a:rPr>
              <a:t>... An Acid Effect is applied to the person … </a:t>
            </a:r>
            <a:r>
              <a:rPr lang="en-US" sz="2000" dirty="0">
                <a:latin typeface="Bradley Hand" pitchFamily="2" charset="77"/>
              </a:rPr>
              <a:t>”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04D7F0C-C45B-EE25-6E63-AC73042F756F}"/>
              </a:ext>
            </a:extLst>
          </p:cNvPr>
          <p:cNvSpPr txBox="1"/>
          <p:nvPr/>
        </p:nvSpPr>
        <p:spPr>
          <a:xfrm>
            <a:off x="629155" y="5936882"/>
            <a:ext cx="1093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Bradley Hand" pitchFamily="2" charset="77"/>
              </a:rPr>
              <a:t>“</a:t>
            </a:r>
            <a:r>
              <a:rPr lang="en-US" dirty="0">
                <a:latin typeface="Bradley Hand" pitchFamily="2" charset="77"/>
              </a:rPr>
              <a:t>… The person turns into a statue …</a:t>
            </a:r>
            <a:r>
              <a:rPr lang="en-US" sz="2000" dirty="0">
                <a:latin typeface="Bradley Hand" pitchFamily="2" charset="77"/>
              </a:rPr>
              <a:t>”</a:t>
            </a:r>
          </a:p>
        </p:txBody>
      </p:sp>
      <p:pic>
        <p:nvPicPr>
          <p:cNvPr id="3" name="acid_our_method">
            <a:hlinkClick r:id="" action="ppaction://media"/>
            <a:extLst>
              <a:ext uri="{FF2B5EF4-FFF2-40B4-BE49-F238E27FC236}">
                <a16:creationId xmlns:a16="http://schemas.microsoft.com/office/drawing/2014/main" id="{29F48B46-8BF3-472E-FA1A-957C5836ABC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0277149" y="1072766"/>
            <a:ext cx="1693745" cy="2936187"/>
          </a:xfrm>
          <a:prstGeom prst="rect">
            <a:avLst/>
          </a:prstGeom>
        </p:spPr>
      </p:pic>
      <p:pic>
        <p:nvPicPr>
          <p:cNvPr id="8" name="acid_lucy">
            <a:hlinkClick r:id="" action="ppaction://media"/>
            <a:extLst>
              <a:ext uri="{FF2B5EF4-FFF2-40B4-BE49-F238E27FC236}">
                <a16:creationId xmlns:a16="http://schemas.microsoft.com/office/drawing/2014/main" id="{8AA94CB4-6B65-55E1-E143-BFC763B1351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7798437" y="1072764"/>
            <a:ext cx="1693746" cy="2936189"/>
          </a:xfrm>
          <a:prstGeom prst="rect">
            <a:avLst/>
          </a:prstGeom>
        </p:spPr>
      </p:pic>
      <p:pic>
        <p:nvPicPr>
          <p:cNvPr id="15" name="acid_pose">
            <a:hlinkClick r:id="" action="ppaction://media"/>
            <a:extLst>
              <a:ext uri="{FF2B5EF4-FFF2-40B4-BE49-F238E27FC236}">
                <a16:creationId xmlns:a16="http://schemas.microsoft.com/office/drawing/2014/main" id="{9F6C4632-AB20-E39B-1A98-7B3435B183BD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5312344" y="1066408"/>
            <a:ext cx="1693746" cy="2936189"/>
          </a:xfrm>
          <a:prstGeom prst="rect">
            <a:avLst/>
          </a:prstGeom>
        </p:spPr>
      </p:pic>
      <p:pic>
        <p:nvPicPr>
          <p:cNvPr id="16" name="acid_initial">
            <a:hlinkClick r:id="" action="ppaction://media"/>
            <a:extLst>
              <a:ext uri="{FF2B5EF4-FFF2-40B4-BE49-F238E27FC236}">
                <a16:creationId xmlns:a16="http://schemas.microsoft.com/office/drawing/2014/main" id="{21E96CBC-C37A-E661-C42C-9C307F103FF0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2849318" y="1072764"/>
            <a:ext cx="1693745" cy="2936189"/>
          </a:xfrm>
          <a:prstGeom prst="rect">
            <a:avLst/>
          </a:prstGeom>
        </p:spPr>
      </p:pic>
      <p:pic>
        <p:nvPicPr>
          <p:cNvPr id="17" name="acid_style">
            <a:hlinkClick r:id="" action="ppaction://media"/>
            <a:extLst>
              <a:ext uri="{FF2B5EF4-FFF2-40B4-BE49-F238E27FC236}">
                <a16:creationId xmlns:a16="http://schemas.microsoft.com/office/drawing/2014/main" id="{B2B703E9-276C-E58A-C022-C11777AAC401}"/>
              </a:ext>
            </a:extLst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371331" y="1066408"/>
            <a:ext cx="1698176" cy="2943869"/>
          </a:xfrm>
          <a:prstGeom prst="rect">
            <a:avLst/>
          </a:prstGeom>
        </p:spPr>
      </p:pic>
      <p:pic>
        <p:nvPicPr>
          <p:cNvPr id="18" name="vv7_style">
            <a:hlinkClick r:id="" action="ppaction://media"/>
            <a:extLst>
              <a:ext uri="{FF2B5EF4-FFF2-40B4-BE49-F238E27FC236}">
                <a16:creationId xmlns:a16="http://schemas.microsoft.com/office/drawing/2014/main" id="{0BF4B165-C906-8329-FDAA-05947B254B11}"/>
              </a:ext>
            </a:extLst>
          </p:cNvPr>
          <p:cNvPicPr>
            <a:picLocks noChangeAspect="1"/>
          </p:cNvPicPr>
          <p:nvPr>
            <a:vide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77504" y="4628114"/>
            <a:ext cx="2154075" cy="1242736"/>
          </a:xfrm>
          <a:prstGeom prst="rect">
            <a:avLst/>
          </a:prstGeom>
        </p:spPr>
      </p:pic>
      <p:pic>
        <p:nvPicPr>
          <p:cNvPr id="19" name="vv7_lucy">
            <a:hlinkClick r:id="" action="ppaction://media"/>
            <a:extLst>
              <a:ext uri="{FF2B5EF4-FFF2-40B4-BE49-F238E27FC236}">
                <a16:creationId xmlns:a16="http://schemas.microsoft.com/office/drawing/2014/main" id="{1C91DCA2-C49F-8413-395D-7A038061AFBA}"/>
              </a:ext>
            </a:extLst>
          </p:cNvPr>
          <p:cNvPicPr>
            <a:picLocks noChangeAspect="1"/>
          </p:cNvPicPr>
          <p:nvPr>
            <a:vide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7503269" y="4628113"/>
            <a:ext cx="2154075" cy="1242736"/>
          </a:xfrm>
          <a:prstGeom prst="rect">
            <a:avLst/>
          </a:prstGeom>
        </p:spPr>
      </p:pic>
      <p:pic>
        <p:nvPicPr>
          <p:cNvPr id="21" name="vv7_initial">
            <a:hlinkClick r:id="" action="ppaction://media"/>
            <a:extLst>
              <a:ext uri="{FF2B5EF4-FFF2-40B4-BE49-F238E27FC236}">
                <a16:creationId xmlns:a16="http://schemas.microsoft.com/office/drawing/2014/main" id="{3C39EA15-5FEF-1A3F-477A-8FAA36A1CFA8}"/>
              </a:ext>
            </a:extLst>
          </p:cNvPr>
          <p:cNvPicPr>
            <a:picLocks noChangeAspect="1"/>
          </p:cNvPicPr>
          <p:nvPr>
            <a:vide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2559081" y="4628113"/>
            <a:ext cx="2154076" cy="1242737"/>
          </a:xfrm>
          <a:prstGeom prst="rect">
            <a:avLst/>
          </a:prstGeom>
        </p:spPr>
      </p:pic>
      <p:pic>
        <p:nvPicPr>
          <p:cNvPr id="22" name="vv7_our_method">
            <a:hlinkClick r:id="" action="ppaction://media"/>
            <a:extLst>
              <a:ext uri="{FF2B5EF4-FFF2-40B4-BE49-F238E27FC236}">
                <a16:creationId xmlns:a16="http://schemas.microsoft.com/office/drawing/2014/main" id="{8849C6C8-D813-1B61-0BF7-26216EE7189D}"/>
              </a:ext>
            </a:extLst>
          </p:cNvPr>
          <p:cNvPicPr>
            <a:picLocks noChangeAspect="1"/>
          </p:cNvPicPr>
          <p:nvPr>
            <a:vide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9981980" y="4628113"/>
            <a:ext cx="2154076" cy="1242737"/>
          </a:xfrm>
          <a:prstGeom prst="rect">
            <a:avLst/>
          </a:prstGeom>
        </p:spPr>
      </p:pic>
      <p:pic>
        <p:nvPicPr>
          <p:cNvPr id="28" name="vv7_pose">
            <a:hlinkClick r:id="" action="ppaction://media"/>
            <a:extLst>
              <a:ext uri="{FF2B5EF4-FFF2-40B4-BE49-F238E27FC236}">
                <a16:creationId xmlns:a16="http://schemas.microsoft.com/office/drawing/2014/main" id="{A2C53E54-9745-9A27-ACA5-8512C2F15937}"/>
              </a:ext>
            </a:extLst>
          </p:cNvPr>
          <p:cNvPicPr>
            <a:picLocks noChangeAspect="1"/>
          </p:cNvPicPr>
          <p:nvPr>
            <a:vide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5032138" y="4628113"/>
            <a:ext cx="2154075" cy="124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611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2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20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06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063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06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06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5" repeatCount="indefinite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vol="80000">
                <p:cTn id="31" repeatCount="indefinite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>
              <p:cMediaNode vol="80000">
                <p:cTn id="37" repeatCount="indefinite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43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8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49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55" repeatCount="indefinite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0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video>
              <p:cMediaNode vol="80000">
                <p:cTn id="61" repeatCount="indefinite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video>
              <p:cMediaNode vol="80000">
                <p:cTn id="67" repeatCount="indefinite" fill="hold" display="0">
                  <p:stCondLst>
                    <p:cond delay="indefinite"/>
                  </p:stCondLst>
                </p:cTn>
                <p:tgtEl>
                  <p:spTgt spid="28"/>
                </p:tgtEl>
              </p:cMediaNode>
            </p:vide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2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video>
              <p:cMediaNode vol="80000">
                <p:cTn id="73" repeatCount="indefinite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8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>
              <p:cMediaNode vol="80000">
                <p:cTn id="79" repeatCount="indefinite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4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7005C-C731-A750-C0F9-85771569A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User Study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C697069-6FDF-BA83-18CF-143DF3D4D5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7218" y="1446848"/>
            <a:ext cx="8197563" cy="2588704"/>
          </a:xfrm>
        </p:spPr>
      </p:pic>
      <p:pic>
        <p:nvPicPr>
          <p:cNvPr id="7" name="Picture 6" descr="A close-up of a number&#10;&#10;AI-generated content may be incorrect.">
            <a:extLst>
              <a:ext uri="{FF2B5EF4-FFF2-40B4-BE49-F238E27FC236}">
                <a16:creationId xmlns:a16="http://schemas.microsoft.com/office/drawing/2014/main" id="{3FDD3CFF-9190-2DB9-B5CB-3EFB9B92C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0750" y="4035552"/>
            <a:ext cx="6270499" cy="2291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0421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0225B-05F7-9AD3-5D2A-5BD308F41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Classifier Free Guidance Overview and 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EB493D-E42E-1956-2DC9-F408E37C14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7945"/>
            <a:ext cx="11353800" cy="4351338"/>
          </a:xfrm>
        </p:spPr>
        <p:txBody>
          <a:bodyPr/>
          <a:lstStyle/>
          <a:p>
            <a:pPr>
              <a:buFontTx/>
              <a:buChar char="-"/>
            </a:pPr>
            <a:r>
              <a:rPr lang="en-US" dirty="0"/>
              <a:t>Let x be the current noisy image, and c be some conditioning</a:t>
            </a:r>
          </a:p>
          <a:p>
            <a:pPr>
              <a:buFontTx/>
              <a:buChar char="-"/>
            </a:pPr>
            <a:r>
              <a:rPr lang="en-US" dirty="0"/>
              <a:t>Remember that we use the noise prediction as a vector for the direction that we need to go to denoise the image</a:t>
            </a:r>
          </a:p>
          <a:p>
            <a:pPr lvl="1">
              <a:buFontTx/>
              <a:buChar char="-"/>
            </a:pPr>
            <a:r>
              <a:rPr lang="en-US" dirty="0"/>
              <a:t>i.e. why we have many steps even though we predict the full noise at every step</a:t>
            </a:r>
          </a:p>
        </p:txBody>
      </p:sp>
    </p:spTree>
    <p:extLst>
      <p:ext uri="{BB962C8B-B14F-4D97-AF65-F5344CB8AC3E}">
        <p14:creationId xmlns:p14="http://schemas.microsoft.com/office/powerpoint/2010/main" val="42758300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7D59CB07-2758-A488-163A-67F8CA7F06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34780" y="85569"/>
            <a:ext cx="4775200" cy="838200"/>
          </a:xfrm>
          <a:ln w="38100">
            <a:solidFill>
              <a:schemeClr val="tx1"/>
            </a:solidFill>
          </a:ln>
        </p:spPr>
      </p:pic>
      <p:pic>
        <p:nvPicPr>
          <p:cNvPr id="7" name="Picture 6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E8212385-408C-7E73-395C-3616507696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1580" y="1095382"/>
            <a:ext cx="5181600" cy="8382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440522-C58A-7429-D915-33FF01F1BA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6180" y="2105195"/>
            <a:ext cx="7772400" cy="70156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89CBEF-788A-54D2-32F6-38B9752183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6180" y="2978373"/>
            <a:ext cx="7772400" cy="74381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01F1F1A-6ED4-2981-0FEC-76310F7EFC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180" y="3893796"/>
            <a:ext cx="7772400" cy="63057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5" name="Picture 14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944805E0-3409-059E-5281-C79921B180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180" y="4695986"/>
            <a:ext cx="7772400" cy="123281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CC6A13E-7716-F321-6C1C-DD7A6FA53B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36180" y="6100414"/>
            <a:ext cx="7772400" cy="67413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295F05B-2A58-9368-00A5-1C853C98001D}"/>
              </a:ext>
            </a:extLst>
          </p:cNvPr>
          <p:cNvSpPr txBox="1"/>
          <p:nvPr/>
        </p:nvSpPr>
        <p:spPr>
          <a:xfrm>
            <a:off x="411318" y="215443"/>
            <a:ext cx="30293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Bayes Rule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2DFFF5-AE72-E871-DE4F-B5511943ACEA}"/>
              </a:ext>
            </a:extLst>
          </p:cNvPr>
          <p:cNvSpPr txBox="1"/>
          <p:nvPr/>
        </p:nvSpPr>
        <p:spPr>
          <a:xfrm>
            <a:off x="-196997" y="1222094"/>
            <a:ext cx="4172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Updated Distribution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46A8580-DCF4-0AE1-EF90-BF9D9ABF288A}"/>
              </a:ext>
            </a:extLst>
          </p:cNvPr>
          <p:cNvSpPr txBox="1"/>
          <p:nvPr/>
        </p:nvSpPr>
        <p:spPr>
          <a:xfrm>
            <a:off x="-196997" y="2031326"/>
            <a:ext cx="4172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Log rules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91F041F-4D76-DE68-64AF-69CB8E7758EA}"/>
              </a:ext>
            </a:extLst>
          </p:cNvPr>
          <p:cNvSpPr txBox="1"/>
          <p:nvPr/>
        </p:nvSpPr>
        <p:spPr>
          <a:xfrm>
            <a:off x="-196997" y="3027112"/>
            <a:ext cx="4172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Take Derivative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9C2560E-E6D9-8FDB-3757-797E6D20088D}"/>
              </a:ext>
            </a:extLst>
          </p:cNvPr>
          <p:cNvSpPr txBox="1"/>
          <p:nvPr/>
        </p:nvSpPr>
        <p:spPr>
          <a:xfrm>
            <a:off x="-160129" y="3916696"/>
            <a:ext cx="4172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Bayes Rule Again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B113523-CFD2-6C6F-4BE0-CEDA5A114C5C}"/>
              </a:ext>
            </a:extLst>
          </p:cNvPr>
          <p:cNvSpPr txBox="1"/>
          <p:nvPr/>
        </p:nvSpPr>
        <p:spPr>
          <a:xfrm>
            <a:off x="0" y="4712228"/>
            <a:ext cx="41722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Diffusion/Flow Matching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C490C76-B971-26A8-69BD-78A77B538130}"/>
              </a:ext>
            </a:extLst>
          </p:cNvPr>
          <p:cNvSpPr txBox="1"/>
          <p:nvPr/>
        </p:nvSpPr>
        <p:spPr>
          <a:xfrm>
            <a:off x="-68981" y="6145094"/>
            <a:ext cx="4172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Final CFG Formulation</a:t>
            </a:r>
          </a:p>
        </p:txBody>
      </p:sp>
    </p:spTree>
    <p:extLst>
      <p:ext uri="{BB962C8B-B14F-4D97-AF65-F5344CB8AC3E}">
        <p14:creationId xmlns:p14="http://schemas.microsoft.com/office/powerpoint/2010/main" val="407809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  <p:bldP spid="23" grpId="0"/>
      <p:bldP spid="25" grpId="0"/>
      <p:bldP spid="26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BC487-41E9-6275-DD48-18F7A7C73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9FD61-1D3A-9464-8F21-3A93A9C2B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4649"/>
            <a:ext cx="12192000" cy="1325563"/>
          </a:xfrm>
        </p:spPr>
        <p:txBody>
          <a:bodyPr/>
          <a:lstStyle/>
          <a:p>
            <a:r>
              <a:rPr lang="en-US" dirty="0"/>
              <a:t>How Do Open Source (Image to) Video Models Work? 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8A590748-6FE6-B4B3-B15E-7B2B6E264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4C1AE-DE44-4966-837A-438CCB5D2F67}" type="slidenum">
              <a:rPr lang="en-US" smtClean="0"/>
              <a:t>3</a:t>
            </a:fld>
            <a:endParaRPr lang="en-US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CDADEE1-13C0-4C2A-8D18-4CFBB272AF39}"/>
              </a:ext>
            </a:extLst>
          </p:cNvPr>
          <p:cNvGrpSpPr/>
          <p:nvPr/>
        </p:nvGrpSpPr>
        <p:grpSpPr>
          <a:xfrm>
            <a:off x="1775958" y="1194079"/>
            <a:ext cx="3009516" cy="2420849"/>
            <a:chOff x="435902" y="1470891"/>
            <a:chExt cx="4348931" cy="3498272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B51088BF-F2F5-D81B-8332-75BFF8E3B4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508785" y="2722968"/>
              <a:ext cx="1660128" cy="1656889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122CFD90-334F-48C8-B28B-00AD90641F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5400000">
              <a:off x="1233453" y="2485129"/>
              <a:ext cx="1656890" cy="1653656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9D773DF-EDF6-2CC5-4FB2-EBA06994C2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954883" y="2244057"/>
              <a:ext cx="1660102" cy="1656863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39" name="Title 1">
              <a:extLst>
                <a:ext uri="{FF2B5EF4-FFF2-40B4-BE49-F238E27FC236}">
                  <a16:creationId xmlns:a16="http://schemas.microsoft.com/office/drawing/2014/main" id="{AD22FA5B-486D-B535-23A1-89BF383B734F}"/>
                </a:ext>
              </a:extLst>
            </p:cNvPr>
            <p:cNvSpPr txBox="1">
              <a:spLocks/>
            </p:cNvSpPr>
            <p:nvPr/>
          </p:nvSpPr>
          <p:spPr>
            <a:xfrm>
              <a:off x="435902" y="1470891"/>
              <a:ext cx="4348931" cy="507214"/>
            </a:xfrm>
            <a:prstGeom prst="rect">
              <a:avLst/>
            </a:prstGeom>
            <a:ln w="28575">
              <a:noFill/>
            </a:ln>
          </p:spPr>
          <p:txBody>
            <a:bodyPr vert="horz" lIns="91440" tIns="45720" rIns="91440" bIns="45720" rtlCol="0" anchor="ctr">
              <a:noAutofit/>
            </a:bodyPr>
            <a:lstStyle>
              <a:lvl1pPr algn="l" defTabSz="329184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1584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400" b="1" dirty="0"/>
                <a:t>Single </a:t>
              </a:r>
              <a:r>
                <a:rPr lang="en-US" sz="1400" dirty="0" err="1"/>
                <a:t>spatio</a:t>
              </a:r>
              <a:r>
                <a:rPr lang="en-US" sz="1400" dirty="0"/>
                <a:t>-temporal noise map</a:t>
              </a:r>
              <a:endParaRPr lang="en-US" sz="1400" b="1" dirty="0"/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F9BA43D1-8CB2-0EC6-8507-B4998928A89E}"/>
                </a:ext>
              </a:extLst>
            </p:cNvPr>
            <p:cNvCxnSpPr>
              <a:cxnSpLocks/>
            </p:cNvCxnSpPr>
            <p:nvPr/>
          </p:nvCxnSpPr>
          <p:spPr>
            <a:xfrm>
              <a:off x="806564" y="4078088"/>
              <a:ext cx="810769" cy="70713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5BCA16C-1F42-67F6-ED9F-D8AD6ACA7EA1}"/>
                </a:ext>
              </a:extLst>
            </p:cNvPr>
            <p:cNvSpPr txBox="1"/>
            <p:nvPr/>
          </p:nvSpPr>
          <p:spPr>
            <a:xfrm>
              <a:off x="528645" y="4431656"/>
              <a:ext cx="1018344" cy="5375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Time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F93D034-2F42-E240-7C0C-057850911062}"/>
              </a:ext>
            </a:extLst>
          </p:cNvPr>
          <p:cNvGrpSpPr/>
          <p:nvPr/>
        </p:nvGrpSpPr>
        <p:grpSpPr>
          <a:xfrm>
            <a:off x="5412772" y="1803476"/>
            <a:ext cx="1643686" cy="1625524"/>
            <a:chOff x="5412772" y="1803476"/>
            <a:chExt cx="1643686" cy="1625524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4D454338-9D02-6447-0CA2-E193CFC922C8}"/>
                </a:ext>
              </a:extLst>
            </p:cNvPr>
            <p:cNvSpPr/>
            <p:nvPr/>
          </p:nvSpPr>
          <p:spPr>
            <a:xfrm>
              <a:off x="5639800" y="2030505"/>
              <a:ext cx="1416658" cy="1398495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9CE264F9-AA66-8B9E-E0CA-BB844EB571FE}"/>
                </a:ext>
              </a:extLst>
            </p:cNvPr>
            <p:cNvSpPr/>
            <p:nvPr/>
          </p:nvSpPr>
          <p:spPr>
            <a:xfrm>
              <a:off x="5412772" y="1803476"/>
              <a:ext cx="1416658" cy="1398495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0424401-CA02-1447-1DF9-ADB63BEECC8E}"/>
              </a:ext>
            </a:extLst>
          </p:cNvPr>
          <p:cNvGrpSpPr/>
          <p:nvPr/>
        </p:nvGrpSpPr>
        <p:grpSpPr>
          <a:xfrm>
            <a:off x="5018098" y="1281312"/>
            <a:ext cx="1811331" cy="1720400"/>
            <a:chOff x="5018098" y="1281312"/>
            <a:chExt cx="1811331" cy="1720400"/>
          </a:xfrm>
        </p:grpSpPr>
        <p:pic>
          <p:nvPicPr>
            <p:cNvPr id="52" name="Picture 51" descr="A dog wearing a chef hat and sitting on a table&#10;&#10;AI-generated content may be incorrect.">
              <a:extLst>
                <a:ext uri="{FF2B5EF4-FFF2-40B4-BE49-F238E27FC236}">
                  <a16:creationId xmlns:a16="http://schemas.microsoft.com/office/drawing/2014/main" id="{1E331741-00DD-E89D-198F-9FAD4BBBDB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47579" y="1651231"/>
              <a:ext cx="1352373" cy="1350481"/>
            </a:xfrm>
            <a:prstGeom prst="rect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sp>
          <p:nvSpPr>
            <p:cNvPr id="53" name="Title 1">
              <a:extLst>
                <a:ext uri="{FF2B5EF4-FFF2-40B4-BE49-F238E27FC236}">
                  <a16:creationId xmlns:a16="http://schemas.microsoft.com/office/drawing/2014/main" id="{F1F245DA-CD7A-599C-61F6-46D519F08D3B}"/>
                </a:ext>
              </a:extLst>
            </p:cNvPr>
            <p:cNvSpPr txBox="1">
              <a:spLocks/>
            </p:cNvSpPr>
            <p:nvPr/>
          </p:nvSpPr>
          <p:spPr>
            <a:xfrm>
              <a:off x="5018098" y="1281312"/>
              <a:ext cx="1811331" cy="314834"/>
            </a:xfrm>
            <a:prstGeom prst="rect">
              <a:avLst/>
            </a:prstGeom>
            <a:ln w="28575">
              <a:noFill/>
            </a:ln>
          </p:spPr>
          <p:txBody>
            <a:bodyPr vert="horz" lIns="91440" tIns="45720" rIns="91440" bIns="45720" rtlCol="0" anchor="ctr">
              <a:noAutofit/>
            </a:bodyPr>
            <a:lstStyle>
              <a:lvl1pPr algn="l" defTabSz="329184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1584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400" dirty="0"/>
                <a:t>Input Image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12AE6AE2-86E3-D0A3-4630-190629C21E8B}"/>
              </a:ext>
            </a:extLst>
          </p:cNvPr>
          <p:cNvGrpSpPr/>
          <p:nvPr/>
        </p:nvGrpSpPr>
        <p:grpSpPr>
          <a:xfrm>
            <a:off x="8180294" y="1298434"/>
            <a:ext cx="2207451" cy="2130867"/>
            <a:chOff x="2831372" y="3309136"/>
            <a:chExt cx="1790507" cy="1566655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7DCEC10F-6B16-83BB-94BE-5602DB2F2C78}"/>
                </a:ext>
              </a:extLst>
            </p:cNvPr>
            <p:cNvSpPr/>
            <p:nvPr/>
          </p:nvSpPr>
          <p:spPr>
            <a:xfrm>
              <a:off x="3467467" y="3937007"/>
              <a:ext cx="1021657" cy="938784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8B1A10E8-CE69-CB24-D36F-47C0675AAA02}"/>
                </a:ext>
              </a:extLst>
            </p:cNvPr>
            <p:cNvSpPr/>
            <p:nvPr/>
          </p:nvSpPr>
          <p:spPr>
            <a:xfrm>
              <a:off x="3315067" y="3784607"/>
              <a:ext cx="1025639" cy="938784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itle 1">
              <a:extLst>
                <a:ext uri="{FF2B5EF4-FFF2-40B4-BE49-F238E27FC236}">
                  <a16:creationId xmlns:a16="http://schemas.microsoft.com/office/drawing/2014/main" id="{69E4E6B9-33F1-4905-D659-3E40D4F1E7C9}"/>
                </a:ext>
              </a:extLst>
            </p:cNvPr>
            <p:cNvSpPr txBox="1">
              <a:spLocks/>
            </p:cNvSpPr>
            <p:nvPr/>
          </p:nvSpPr>
          <p:spPr>
            <a:xfrm>
              <a:off x="2831372" y="3309136"/>
              <a:ext cx="1790507" cy="211342"/>
            </a:xfrm>
            <a:prstGeom prst="rect">
              <a:avLst/>
            </a:prstGeom>
            <a:ln w="28575">
              <a:noFill/>
            </a:ln>
          </p:spPr>
          <p:txBody>
            <a:bodyPr vert="horz" lIns="91440" tIns="45720" rIns="91440" bIns="45720" rtlCol="0" anchor="ctr">
              <a:noAutofit/>
            </a:bodyPr>
            <a:lstStyle>
              <a:lvl1pPr algn="l" defTabSz="329184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1584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400" dirty="0"/>
                <a:t>Indicator Masks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A979F87-350D-010A-E709-BFF0E12728B8}"/>
                </a:ext>
              </a:extLst>
            </p:cNvPr>
            <p:cNvSpPr/>
            <p:nvPr/>
          </p:nvSpPr>
          <p:spPr>
            <a:xfrm>
              <a:off x="3127498" y="3642474"/>
              <a:ext cx="1025639" cy="93878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751390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7C1F2-5138-D0F9-7100-40D5174AB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have many inputs, so we can do this a lot… Also need to normalize vectors!!</a:t>
            </a:r>
          </a:p>
        </p:txBody>
      </p:sp>
      <p:pic>
        <p:nvPicPr>
          <p:cNvPr id="9" name="Content Placeholder 8" descr="A math equations and formulas&#10;&#10;AI-generated content may be incorrect.">
            <a:extLst>
              <a:ext uri="{FF2B5EF4-FFF2-40B4-BE49-F238E27FC236}">
                <a16:creationId xmlns:a16="http://schemas.microsoft.com/office/drawing/2014/main" id="{420FBC64-4B2C-5C14-0DE4-BFAED7EC98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0300" y="2126012"/>
            <a:ext cx="7391400" cy="4152900"/>
          </a:xfrm>
        </p:spPr>
      </p:pic>
    </p:spTree>
    <p:extLst>
      <p:ext uri="{BB962C8B-B14F-4D97-AF65-F5344CB8AC3E}">
        <p14:creationId xmlns:p14="http://schemas.microsoft.com/office/powerpoint/2010/main" val="30895716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C8453-09BE-BE0A-9272-240D0B4B6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872" y="-128651"/>
            <a:ext cx="10515600" cy="817499"/>
          </a:xfrm>
        </p:spPr>
        <p:txBody>
          <a:bodyPr/>
          <a:lstStyle/>
          <a:p>
            <a:r>
              <a:rPr lang="en-US" dirty="0"/>
              <a:t>Controllability across multiple w directions</a:t>
            </a:r>
          </a:p>
        </p:txBody>
      </p:sp>
      <p:pic>
        <p:nvPicPr>
          <p:cNvPr id="4" name="input.mp4">
            <a:hlinkClick r:id="" action="ppaction://media"/>
            <a:extLst>
              <a:ext uri="{FF2B5EF4-FFF2-40B4-BE49-F238E27FC236}">
                <a16:creationId xmlns:a16="http://schemas.microsoft.com/office/drawing/2014/main" id="{1B739A5F-9918-569E-7140-F7C6E06DFBA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40423" y="1636424"/>
            <a:ext cx="5067076" cy="2850231"/>
          </a:xfrm>
          <a:prstGeom prst="rect">
            <a:avLst/>
          </a:prstGeom>
        </p:spPr>
      </p:pic>
      <p:pic>
        <p:nvPicPr>
          <p:cNvPr id="5" name="reference_effect.mp4">
            <a:hlinkClick r:id="" action="ppaction://media"/>
            <a:extLst>
              <a:ext uri="{FF2B5EF4-FFF2-40B4-BE49-F238E27FC236}">
                <a16:creationId xmlns:a16="http://schemas.microsoft.com/office/drawing/2014/main" id="{F347BCE8-D26F-4742-2F08-53CBD5A9D55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2176" y="1636424"/>
            <a:ext cx="4940402" cy="28502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548DBF-93E6-819B-B915-CE5912516568}"/>
              </a:ext>
            </a:extLst>
          </p:cNvPr>
          <p:cNvSpPr txBox="1"/>
          <p:nvPr/>
        </p:nvSpPr>
        <p:spPr>
          <a:xfrm>
            <a:off x="392176" y="4584192"/>
            <a:ext cx="49404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Reference Effect Video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C251AE-4B12-DC71-5D77-A76F7A75FB1A}"/>
              </a:ext>
            </a:extLst>
          </p:cNvPr>
          <p:cNvSpPr txBox="1"/>
          <p:nvPr/>
        </p:nvSpPr>
        <p:spPr>
          <a:xfrm>
            <a:off x="6440422" y="4584192"/>
            <a:ext cx="5067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Input Video</a:t>
            </a:r>
          </a:p>
        </p:txBody>
      </p:sp>
    </p:spTree>
    <p:extLst>
      <p:ext uri="{BB962C8B-B14F-4D97-AF65-F5344CB8AC3E}">
        <p14:creationId xmlns:p14="http://schemas.microsoft.com/office/powerpoint/2010/main" val="3629211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48A91-8014-A962-96C3-4650C554C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ulk_grid.mp4">
            <a:hlinkClick r:id="" action="ppaction://media"/>
            <a:extLst>
              <a:ext uri="{FF2B5EF4-FFF2-40B4-BE49-F238E27FC236}">
                <a16:creationId xmlns:a16="http://schemas.microsoft.com/office/drawing/2014/main" id="{10C16EDA-078E-FB88-0A14-94A4FAFBE8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8091" y="0"/>
            <a:ext cx="10384917" cy="671800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90F8B3B-7A2E-11A8-FB2D-A9CA021D08C6}"/>
              </a:ext>
            </a:extLst>
          </p:cNvPr>
          <p:cNvSpPr txBox="1"/>
          <p:nvPr/>
        </p:nvSpPr>
        <p:spPr>
          <a:xfrm>
            <a:off x="505968" y="13655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929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6A1F6-8502-82FE-8C8E-E4F6BA0E1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496CC179-6763-BBF8-58FB-6C445A9EC953}"/>
              </a:ext>
            </a:extLst>
          </p:cNvPr>
          <p:cNvSpPr/>
          <p:nvPr/>
        </p:nvSpPr>
        <p:spPr>
          <a:xfrm>
            <a:off x="8930894" y="2129295"/>
            <a:ext cx="677235" cy="727475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875C1616-5545-E560-ED2E-F6FEEB5FC3E6}"/>
              </a:ext>
            </a:extLst>
          </p:cNvPr>
          <p:cNvSpPr/>
          <p:nvPr/>
        </p:nvSpPr>
        <p:spPr>
          <a:xfrm>
            <a:off x="8935209" y="2908573"/>
            <a:ext cx="668604" cy="661376"/>
          </a:xfrm>
          <a:prstGeom prst="rect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36BC6142-D03F-97FF-430F-A6A25E74078A}"/>
              </a:ext>
            </a:extLst>
          </p:cNvPr>
          <p:cNvSpPr/>
          <p:nvPr/>
        </p:nvSpPr>
        <p:spPr>
          <a:xfrm>
            <a:off x="9735608" y="2129295"/>
            <a:ext cx="705294" cy="727475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5CBE950B-3670-EF23-8200-B6EDF90CB5FB}"/>
              </a:ext>
            </a:extLst>
          </p:cNvPr>
          <p:cNvSpPr/>
          <p:nvPr/>
        </p:nvSpPr>
        <p:spPr>
          <a:xfrm>
            <a:off x="9708566" y="2918282"/>
            <a:ext cx="732336" cy="670698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65E8FEA-6FCC-F182-DB1E-4F4770C9482D}"/>
              </a:ext>
            </a:extLst>
          </p:cNvPr>
          <p:cNvSpPr/>
          <p:nvPr/>
        </p:nvSpPr>
        <p:spPr>
          <a:xfrm>
            <a:off x="8679558" y="2655609"/>
            <a:ext cx="668604" cy="661376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78338C6-0137-C561-C53E-B2C3D32E8308}"/>
              </a:ext>
            </a:extLst>
          </p:cNvPr>
          <p:cNvSpPr/>
          <p:nvPr/>
        </p:nvSpPr>
        <p:spPr>
          <a:xfrm>
            <a:off x="9479957" y="1876331"/>
            <a:ext cx="705294" cy="727475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C3340FA-3742-1ED4-5A77-2120799CA00A}"/>
              </a:ext>
            </a:extLst>
          </p:cNvPr>
          <p:cNvSpPr/>
          <p:nvPr/>
        </p:nvSpPr>
        <p:spPr>
          <a:xfrm>
            <a:off x="8675243" y="1876331"/>
            <a:ext cx="677235" cy="727475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D5B4D3A9-70EE-0639-D1C4-A772E3DCDDD4}"/>
              </a:ext>
            </a:extLst>
          </p:cNvPr>
          <p:cNvSpPr/>
          <p:nvPr/>
        </p:nvSpPr>
        <p:spPr>
          <a:xfrm>
            <a:off x="9452915" y="2665318"/>
            <a:ext cx="732336" cy="670698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039AB95-81D9-67CE-A557-60718ECBD844}"/>
              </a:ext>
            </a:extLst>
          </p:cNvPr>
          <p:cNvSpPr/>
          <p:nvPr/>
        </p:nvSpPr>
        <p:spPr>
          <a:xfrm>
            <a:off x="8450811" y="2423422"/>
            <a:ext cx="668604" cy="66137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361CABC-86E3-6A80-F298-44F70A03B7AB}"/>
              </a:ext>
            </a:extLst>
          </p:cNvPr>
          <p:cNvSpPr/>
          <p:nvPr/>
        </p:nvSpPr>
        <p:spPr>
          <a:xfrm>
            <a:off x="9251210" y="1644144"/>
            <a:ext cx="705294" cy="7274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54B5167-6264-50C1-36D8-3355861D684F}"/>
              </a:ext>
            </a:extLst>
          </p:cNvPr>
          <p:cNvSpPr/>
          <p:nvPr/>
        </p:nvSpPr>
        <p:spPr>
          <a:xfrm>
            <a:off x="8446496" y="1644144"/>
            <a:ext cx="677235" cy="7274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75DD659-4654-0D36-60E0-6691D248405A}"/>
              </a:ext>
            </a:extLst>
          </p:cNvPr>
          <p:cNvSpPr/>
          <p:nvPr/>
        </p:nvSpPr>
        <p:spPr>
          <a:xfrm>
            <a:off x="9224168" y="2433131"/>
            <a:ext cx="732336" cy="67069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AA5837F-A0DE-08E7-5CEF-518AD2181A8C}"/>
              </a:ext>
            </a:extLst>
          </p:cNvPr>
          <p:cNvSpPr/>
          <p:nvPr/>
        </p:nvSpPr>
        <p:spPr>
          <a:xfrm>
            <a:off x="5523437" y="2707008"/>
            <a:ext cx="668604" cy="661376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E11F188-AF1D-9911-92C2-ACF6A1F255D3}"/>
              </a:ext>
            </a:extLst>
          </p:cNvPr>
          <p:cNvSpPr/>
          <p:nvPr/>
        </p:nvSpPr>
        <p:spPr>
          <a:xfrm>
            <a:off x="6323836" y="1927730"/>
            <a:ext cx="705294" cy="727475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E356585-0A94-5625-3A47-A5DF7ED76FCE}"/>
              </a:ext>
            </a:extLst>
          </p:cNvPr>
          <p:cNvSpPr/>
          <p:nvPr/>
        </p:nvSpPr>
        <p:spPr>
          <a:xfrm>
            <a:off x="5519122" y="1927730"/>
            <a:ext cx="677235" cy="727475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EE18C05-1916-E965-7FB5-F800F45DC7AD}"/>
              </a:ext>
            </a:extLst>
          </p:cNvPr>
          <p:cNvSpPr/>
          <p:nvPr/>
        </p:nvSpPr>
        <p:spPr>
          <a:xfrm>
            <a:off x="6296794" y="2716717"/>
            <a:ext cx="732336" cy="670698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DB14067-A979-E474-EECC-D51BA642C966}"/>
              </a:ext>
            </a:extLst>
          </p:cNvPr>
          <p:cNvSpPr/>
          <p:nvPr/>
        </p:nvSpPr>
        <p:spPr>
          <a:xfrm>
            <a:off x="5332377" y="2549267"/>
            <a:ext cx="668604" cy="661376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EC410ED-4DD2-C6F7-E617-10642DE2206F}"/>
              </a:ext>
            </a:extLst>
          </p:cNvPr>
          <p:cNvSpPr/>
          <p:nvPr/>
        </p:nvSpPr>
        <p:spPr>
          <a:xfrm>
            <a:off x="6132776" y="1769989"/>
            <a:ext cx="705294" cy="727475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CBB47BD-C9B2-B37D-AC5C-D8C7188210E6}"/>
              </a:ext>
            </a:extLst>
          </p:cNvPr>
          <p:cNvSpPr/>
          <p:nvPr/>
        </p:nvSpPr>
        <p:spPr>
          <a:xfrm>
            <a:off x="5328062" y="1769989"/>
            <a:ext cx="677235" cy="727475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9250597-FE7C-210A-491F-95AAD699D224}"/>
              </a:ext>
            </a:extLst>
          </p:cNvPr>
          <p:cNvSpPr/>
          <p:nvPr/>
        </p:nvSpPr>
        <p:spPr>
          <a:xfrm>
            <a:off x="6105734" y="2558976"/>
            <a:ext cx="732336" cy="670698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B5DC29B-45D0-9A8A-3791-F1342313996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53435" b="53553"/>
          <a:stretch>
            <a:fillRect/>
          </a:stretch>
        </p:blipFill>
        <p:spPr>
          <a:xfrm>
            <a:off x="3032150" y="2015583"/>
            <a:ext cx="553366" cy="55088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6F7DD0B-A2AE-0B15-307C-495265AD410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53435" b="53553"/>
          <a:stretch>
            <a:fillRect/>
          </a:stretch>
        </p:blipFill>
        <p:spPr>
          <a:xfrm>
            <a:off x="2363545" y="2015583"/>
            <a:ext cx="553366" cy="55088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06692CA-CD2F-0680-DB6C-1790355ECB5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53435" b="53553"/>
          <a:stretch>
            <a:fillRect/>
          </a:stretch>
        </p:blipFill>
        <p:spPr>
          <a:xfrm>
            <a:off x="2363545" y="2667261"/>
            <a:ext cx="553366" cy="55088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53234C8-3C3B-CB9E-A7F4-A9374DA065D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53435" b="53553"/>
          <a:stretch>
            <a:fillRect/>
          </a:stretch>
        </p:blipFill>
        <p:spPr>
          <a:xfrm>
            <a:off x="3032150" y="2678787"/>
            <a:ext cx="553366" cy="55088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88A226-83E1-7DA1-DE2D-EA9E41250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4649"/>
            <a:ext cx="12192000" cy="1325563"/>
          </a:xfrm>
        </p:spPr>
        <p:txBody>
          <a:bodyPr/>
          <a:lstStyle/>
          <a:p>
            <a:r>
              <a:rPr lang="en-US" dirty="0"/>
              <a:t>How Do Open Source (Image to) Video Models Work? 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B4ED66F6-D574-902B-82B4-B524E0E3A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4C1AE-DE44-4966-837A-438CCB5D2F67}" type="slidenum">
              <a:rPr lang="en-US" smtClean="0"/>
              <a:t>4</a:t>
            </a:fld>
            <a:endParaRPr lang="en-US" dirty="0"/>
          </a:p>
        </p:txBody>
      </p:sp>
      <p:sp>
        <p:nvSpPr>
          <p:cNvPr id="39" name="Title 1">
            <a:extLst>
              <a:ext uri="{FF2B5EF4-FFF2-40B4-BE49-F238E27FC236}">
                <a16:creationId xmlns:a16="http://schemas.microsoft.com/office/drawing/2014/main" id="{F8D84F17-C04E-9827-2416-DFEAD65CD47E}"/>
              </a:ext>
            </a:extLst>
          </p:cNvPr>
          <p:cNvSpPr txBox="1">
            <a:spLocks/>
          </p:cNvSpPr>
          <p:nvPr/>
        </p:nvSpPr>
        <p:spPr>
          <a:xfrm>
            <a:off x="1775958" y="1194079"/>
            <a:ext cx="3009516" cy="350999"/>
          </a:xfrm>
          <a:prstGeom prst="rect">
            <a:avLst/>
          </a:prstGeom>
          <a:ln w="28575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32918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584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400" b="1" dirty="0"/>
              <a:t>Single </a:t>
            </a:r>
            <a:r>
              <a:rPr lang="en-US" sz="1400" dirty="0" err="1"/>
              <a:t>spatio</a:t>
            </a:r>
            <a:r>
              <a:rPr lang="en-US" sz="1400" dirty="0"/>
              <a:t>-temporal noise map</a:t>
            </a:r>
            <a:endParaRPr lang="en-US" sz="1400" b="1" dirty="0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C5811382-2BD1-0680-0909-CDB00CAAF5AA}"/>
              </a:ext>
            </a:extLst>
          </p:cNvPr>
          <p:cNvCxnSpPr>
            <a:cxnSpLocks/>
          </p:cNvCxnSpPr>
          <p:nvPr/>
        </p:nvCxnSpPr>
        <p:spPr>
          <a:xfrm>
            <a:off x="2032461" y="2998293"/>
            <a:ext cx="561063" cy="48934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B299FB67-6B28-A752-E851-F4A1BE248485}"/>
              </a:ext>
            </a:extLst>
          </p:cNvPr>
          <p:cNvSpPr txBox="1"/>
          <p:nvPr/>
        </p:nvSpPr>
        <p:spPr>
          <a:xfrm>
            <a:off x="1840137" y="3242966"/>
            <a:ext cx="704707" cy="371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Time</a:t>
            </a:r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id="{067BEF61-B6C6-C105-90E7-B6B57F949EA7}"/>
              </a:ext>
            </a:extLst>
          </p:cNvPr>
          <p:cNvSpPr txBox="1">
            <a:spLocks/>
          </p:cNvSpPr>
          <p:nvPr/>
        </p:nvSpPr>
        <p:spPr>
          <a:xfrm>
            <a:off x="5018098" y="1281312"/>
            <a:ext cx="1811331" cy="314834"/>
          </a:xfrm>
          <a:prstGeom prst="rect">
            <a:avLst/>
          </a:prstGeom>
          <a:ln w="28575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32918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584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400" dirty="0"/>
              <a:t>Input Image</a:t>
            </a:r>
          </a:p>
        </p:txBody>
      </p:sp>
      <p:sp>
        <p:nvSpPr>
          <p:cNvPr id="62" name="Title 1">
            <a:extLst>
              <a:ext uri="{FF2B5EF4-FFF2-40B4-BE49-F238E27FC236}">
                <a16:creationId xmlns:a16="http://schemas.microsoft.com/office/drawing/2014/main" id="{FEB0EBBA-BEC7-C440-36F4-BA0320F02820}"/>
              </a:ext>
            </a:extLst>
          </p:cNvPr>
          <p:cNvSpPr txBox="1">
            <a:spLocks/>
          </p:cNvSpPr>
          <p:nvPr/>
        </p:nvSpPr>
        <p:spPr>
          <a:xfrm>
            <a:off x="8180294" y="1298434"/>
            <a:ext cx="2207451" cy="287454"/>
          </a:xfrm>
          <a:prstGeom prst="rect">
            <a:avLst/>
          </a:prstGeom>
          <a:ln w="28575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32918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584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400" dirty="0"/>
              <a:t>Indicator Masks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2F20CD9-EF62-A6D4-56D1-92825DF4EA18}"/>
              </a:ext>
            </a:extLst>
          </p:cNvPr>
          <p:cNvSpPr txBox="1">
            <a:spLocks/>
          </p:cNvSpPr>
          <p:nvPr/>
        </p:nvSpPr>
        <p:spPr>
          <a:xfrm>
            <a:off x="22368" y="4250760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/>
              <a:t>Patchify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ED1297A-F120-9441-97B9-2099FA1F525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53435" b="53553"/>
          <a:stretch>
            <a:fillRect/>
          </a:stretch>
        </p:blipFill>
        <p:spPr>
          <a:xfrm>
            <a:off x="2879750" y="1863183"/>
            <a:ext cx="553366" cy="55088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6E3CD4E-E439-C681-8595-A23090062BA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53435" b="53553"/>
          <a:stretch>
            <a:fillRect/>
          </a:stretch>
        </p:blipFill>
        <p:spPr>
          <a:xfrm>
            <a:off x="2211145" y="1863183"/>
            <a:ext cx="553366" cy="55088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5BCAFD5-7615-C4C8-A969-26FFF91E510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53435" b="53553"/>
          <a:stretch>
            <a:fillRect/>
          </a:stretch>
        </p:blipFill>
        <p:spPr>
          <a:xfrm>
            <a:off x="2211145" y="2514861"/>
            <a:ext cx="553366" cy="55088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83D867A-DE5A-7B74-0E91-60443C8557D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53435" b="53553"/>
          <a:stretch>
            <a:fillRect/>
          </a:stretch>
        </p:blipFill>
        <p:spPr>
          <a:xfrm>
            <a:off x="2879750" y="2526387"/>
            <a:ext cx="553366" cy="55088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5551010-21A8-40F3-752D-F5949C97695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53435" b="53553"/>
          <a:stretch>
            <a:fillRect/>
          </a:stretch>
        </p:blipFill>
        <p:spPr>
          <a:xfrm>
            <a:off x="2727350" y="1710783"/>
            <a:ext cx="553366" cy="55088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D3BE80-F0DF-5D39-BF14-57371483FE5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53435" b="53553"/>
          <a:stretch>
            <a:fillRect/>
          </a:stretch>
        </p:blipFill>
        <p:spPr>
          <a:xfrm>
            <a:off x="2058745" y="1710783"/>
            <a:ext cx="553366" cy="55088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F010647-C080-B02B-5EAA-82EF4B9A276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53435" b="53553"/>
          <a:stretch>
            <a:fillRect/>
          </a:stretch>
        </p:blipFill>
        <p:spPr>
          <a:xfrm>
            <a:off x="2058745" y="2362461"/>
            <a:ext cx="553366" cy="55088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FA5FC07-F662-339F-36A8-F6971EF03B1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53435" b="53553"/>
          <a:stretch>
            <a:fillRect/>
          </a:stretch>
        </p:blipFill>
        <p:spPr>
          <a:xfrm>
            <a:off x="2727350" y="2373987"/>
            <a:ext cx="553366" cy="55088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2" name="Picture 51" descr="A dog wearing a chef hat and sitting on a table&#10;&#10;AI-generated content may be incorrect.">
            <a:extLst>
              <a:ext uri="{FF2B5EF4-FFF2-40B4-BE49-F238E27FC236}">
                <a16:creationId xmlns:a16="http://schemas.microsoft.com/office/drawing/2014/main" id="{28C9A6FF-7484-3B13-C3C1-AC8648FD982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0561" t="48973"/>
          <a:stretch>
            <a:fillRect/>
          </a:stretch>
        </p:blipFill>
        <p:spPr>
          <a:xfrm>
            <a:off x="5981827" y="2373987"/>
            <a:ext cx="668604" cy="681356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4" name="Picture 23" descr="A dog wearing a chef hat and sitting on a table&#10;&#10;AI-generated content may be incorrect.">
            <a:extLst>
              <a:ext uri="{FF2B5EF4-FFF2-40B4-BE49-F238E27FC236}">
                <a16:creationId xmlns:a16="http://schemas.microsoft.com/office/drawing/2014/main" id="{B2575FBC-4D72-0290-7AE0-588FB9F91F8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9547" r="50561"/>
          <a:stretch>
            <a:fillRect/>
          </a:stretch>
        </p:blipFill>
        <p:spPr>
          <a:xfrm>
            <a:off x="5185744" y="2352043"/>
            <a:ext cx="668604" cy="681356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5" name="Picture 24" descr="A dog wearing a chef hat and sitting on a table&#10;&#10;AI-generated content may be incorrect.">
            <a:extLst>
              <a:ext uri="{FF2B5EF4-FFF2-40B4-BE49-F238E27FC236}">
                <a16:creationId xmlns:a16="http://schemas.microsoft.com/office/drawing/2014/main" id="{2C431440-4EDE-01A5-7659-7BE0373BB30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425" b="43252"/>
          <a:stretch>
            <a:fillRect/>
          </a:stretch>
        </p:blipFill>
        <p:spPr>
          <a:xfrm>
            <a:off x="5981827" y="1596146"/>
            <a:ext cx="668604" cy="661376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6" name="Picture 25" descr="A dog wearing a chef hat and sitting on a table&#10;&#10;AI-generated content may be incorrect.">
            <a:extLst>
              <a:ext uri="{FF2B5EF4-FFF2-40B4-BE49-F238E27FC236}">
                <a16:creationId xmlns:a16="http://schemas.microsoft.com/office/drawing/2014/main" id="{0601CC3B-7016-64DF-58CE-9833CFF6611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3575" b="43800"/>
          <a:stretch>
            <a:fillRect/>
          </a:stretch>
        </p:blipFill>
        <p:spPr>
          <a:xfrm>
            <a:off x="5180148" y="1600294"/>
            <a:ext cx="668604" cy="661376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75484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7FCFD-D6B7-46FB-F1C6-88967DE40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5E6957B1-39DA-A55C-F6D8-E7CE5882D859}"/>
              </a:ext>
            </a:extLst>
          </p:cNvPr>
          <p:cNvSpPr/>
          <p:nvPr/>
        </p:nvSpPr>
        <p:spPr>
          <a:xfrm>
            <a:off x="10382291" y="3493714"/>
            <a:ext cx="584344" cy="534765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0C1F7994-898C-B19C-3E4B-572F88EF3DE4}"/>
              </a:ext>
            </a:extLst>
          </p:cNvPr>
          <p:cNvSpPr/>
          <p:nvPr/>
        </p:nvSpPr>
        <p:spPr>
          <a:xfrm>
            <a:off x="9380195" y="3489786"/>
            <a:ext cx="568320" cy="562993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6F78F627-2BEE-2E54-6477-C7DA2FFE6137}"/>
              </a:ext>
            </a:extLst>
          </p:cNvPr>
          <p:cNvSpPr/>
          <p:nvPr/>
        </p:nvSpPr>
        <p:spPr>
          <a:xfrm>
            <a:off x="8372811" y="3475059"/>
            <a:ext cx="573345" cy="536364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62B67ADD-11B9-7957-EB03-A753196238A7}"/>
              </a:ext>
            </a:extLst>
          </p:cNvPr>
          <p:cNvSpPr/>
          <p:nvPr/>
        </p:nvSpPr>
        <p:spPr>
          <a:xfrm>
            <a:off x="11407425" y="3493714"/>
            <a:ext cx="579242" cy="534765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ED88EFD-5AE0-B5F5-2835-B705E743F6A1}"/>
              </a:ext>
            </a:extLst>
          </p:cNvPr>
          <p:cNvSpPr/>
          <p:nvPr/>
        </p:nvSpPr>
        <p:spPr>
          <a:xfrm>
            <a:off x="10385161" y="2898329"/>
            <a:ext cx="584344" cy="576729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375215B-2310-D325-4482-CAED0C715E24}"/>
              </a:ext>
            </a:extLst>
          </p:cNvPr>
          <p:cNvSpPr/>
          <p:nvPr/>
        </p:nvSpPr>
        <p:spPr>
          <a:xfrm>
            <a:off x="9380195" y="2898329"/>
            <a:ext cx="587524" cy="579377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0689769-8B4E-DFEE-D349-4FA150F1E8FD}"/>
              </a:ext>
            </a:extLst>
          </p:cNvPr>
          <p:cNvSpPr/>
          <p:nvPr/>
        </p:nvSpPr>
        <p:spPr>
          <a:xfrm>
            <a:off x="8361812" y="2898330"/>
            <a:ext cx="587525" cy="576728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A80625C-92B8-9878-4A08-7A18A91EFDE1}"/>
              </a:ext>
            </a:extLst>
          </p:cNvPr>
          <p:cNvSpPr/>
          <p:nvPr/>
        </p:nvSpPr>
        <p:spPr>
          <a:xfrm>
            <a:off x="11419502" y="2914652"/>
            <a:ext cx="583123" cy="572812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8809D75-95ED-D787-B52F-25DC8163C561}"/>
              </a:ext>
            </a:extLst>
          </p:cNvPr>
          <p:cNvSpPr/>
          <p:nvPr/>
        </p:nvSpPr>
        <p:spPr>
          <a:xfrm>
            <a:off x="6338384" y="2881672"/>
            <a:ext cx="587524" cy="550525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CE74A8F-044C-E102-3D02-92317AF4350F}"/>
              </a:ext>
            </a:extLst>
          </p:cNvPr>
          <p:cNvSpPr/>
          <p:nvPr/>
        </p:nvSpPr>
        <p:spPr>
          <a:xfrm>
            <a:off x="5314031" y="2867000"/>
            <a:ext cx="594329" cy="576728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14E9EFD-CCDB-4205-ECAD-EE4F9F81918C}"/>
              </a:ext>
            </a:extLst>
          </p:cNvPr>
          <p:cNvSpPr/>
          <p:nvPr/>
        </p:nvSpPr>
        <p:spPr>
          <a:xfrm>
            <a:off x="4325532" y="2862076"/>
            <a:ext cx="581044" cy="581652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240D466-6239-5BE7-7821-A9E26C4AA7ED}"/>
              </a:ext>
            </a:extLst>
          </p:cNvPr>
          <p:cNvSpPr/>
          <p:nvPr/>
        </p:nvSpPr>
        <p:spPr>
          <a:xfrm>
            <a:off x="7349784" y="2873807"/>
            <a:ext cx="587524" cy="576728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E9B86ED-7A13-1699-D0A3-073B93F0E16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53435" b="53553"/>
          <a:stretch>
            <a:fillRect/>
          </a:stretch>
        </p:blipFill>
        <p:spPr>
          <a:xfrm>
            <a:off x="9400045" y="2328968"/>
            <a:ext cx="553366" cy="550887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9661C3B-C329-884B-8D6B-A2648C8B78D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53435" b="53553"/>
          <a:stretch>
            <a:fillRect/>
          </a:stretch>
        </p:blipFill>
        <p:spPr>
          <a:xfrm>
            <a:off x="8385544" y="2328968"/>
            <a:ext cx="553366" cy="550887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4203F52-0C18-2F32-E7ED-0871C7655AE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53435" b="53553"/>
          <a:stretch>
            <a:fillRect/>
          </a:stretch>
        </p:blipFill>
        <p:spPr>
          <a:xfrm>
            <a:off x="10416139" y="2328968"/>
            <a:ext cx="553366" cy="550887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64209DD-6E17-CC22-7343-314FEFE162E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53435" b="53553"/>
          <a:stretch>
            <a:fillRect/>
          </a:stretch>
        </p:blipFill>
        <p:spPr>
          <a:xfrm>
            <a:off x="11433301" y="2328968"/>
            <a:ext cx="553366" cy="550887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8D6A9-383E-4ED6-3AC9-63C05CE82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4649"/>
            <a:ext cx="12192000" cy="1325563"/>
          </a:xfrm>
        </p:spPr>
        <p:txBody>
          <a:bodyPr/>
          <a:lstStyle/>
          <a:p>
            <a:r>
              <a:rPr lang="en-US" dirty="0"/>
              <a:t>How Do Open Source (Image to) Video Models Work? 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4A79286A-D9E3-3B4B-63EF-7F3234E54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4C1AE-DE44-4966-837A-438CCB5D2F67}" type="slidenum">
              <a:rPr lang="en-US" smtClean="0"/>
              <a:t>5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07D7AB6-6060-C386-CF9C-DBB88E370CFD}"/>
              </a:ext>
            </a:extLst>
          </p:cNvPr>
          <p:cNvSpPr txBox="1">
            <a:spLocks/>
          </p:cNvSpPr>
          <p:nvPr/>
        </p:nvSpPr>
        <p:spPr>
          <a:xfrm>
            <a:off x="0" y="4379986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3-way </a:t>
            </a:r>
            <a:r>
              <a:rPr lang="en-US" dirty="0" err="1"/>
              <a:t>concat</a:t>
            </a:r>
            <a:r>
              <a:rPr lang="en-US" dirty="0"/>
              <a:t> + flatten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6D91C4F-2C9B-1A62-95CD-856D3805F4B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53435" b="53553"/>
          <a:stretch>
            <a:fillRect/>
          </a:stretch>
        </p:blipFill>
        <p:spPr>
          <a:xfrm>
            <a:off x="5348190" y="2296463"/>
            <a:ext cx="553366" cy="550887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B17210C-1B0D-E973-1B9F-8F60A9B6003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53435" b="53553"/>
          <a:stretch>
            <a:fillRect/>
          </a:stretch>
        </p:blipFill>
        <p:spPr>
          <a:xfrm>
            <a:off x="4343964" y="2296463"/>
            <a:ext cx="545444" cy="543000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9FD969F-D842-9A38-1CC7-FFCDDABB329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53435" b="53553"/>
          <a:stretch>
            <a:fillRect/>
          </a:stretch>
        </p:blipFill>
        <p:spPr>
          <a:xfrm>
            <a:off x="6360338" y="2307458"/>
            <a:ext cx="553366" cy="550887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3ADD537-03B5-FAF6-A755-85AF7995143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53435" b="53553"/>
          <a:stretch>
            <a:fillRect/>
          </a:stretch>
        </p:blipFill>
        <p:spPr>
          <a:xfrm>
            <a:off x="7369911" y="2328968"/>
            <a:ext cx="553366" cy="550887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853CF3E-68B8-6591-6FC6-B7A59DBD736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53435" b="53553"/>
          <a:stretch>
            <a:fillRect/>
          </a:stretch>
        </p:blipFill>
        <p:spPr>
          <a:xfrm>
            <a:off x="1312670" y="2288575"/>
            <a:ext cx="553366" cy="550887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A5C85C-6610-8BC7-EEE4-71D71629E70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53435" b="53553"/>
          <a:stretch>
            <a:fillRect/>
          </a:stretch>
        </p:blipFill>
        <p:spPr>
          <a:xfrm>
            <a:off x="303097" y="2294690"/>
            <a:ext cx="553366" cy="550887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7BF41ED-B599-73D0-D952-5AC1B88EF10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53435" b="53553"/>
          <a:stretch>
            <a:fillRect/>
          </a:stretch>
        </p:blipFill>
        <p:spPr>
          <a:xfrm>
            <a:off x="2322243" y="2288575"/>
            <a:ext cx="553366" cy="550887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05E586-5AE9-D37F-44E0-39AF79F65D0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53435" b="53553"/>
          <a:stretch>
            <a:fillRect/>
          </a:stretch>
        </p:blipFill>
        <p:spPr>
          <a:xfrm>
            <a:off x="3337959" y="2294690"/>
            <a:ext cx="547223" cy="544772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52" name="Picture 51" descr="A dog wearing a chef hat and sitting on a table&#10;&#10;AI-generated content may be incorrect.">
            <a:extLst>
              <a:ext uri="{FF2B5EF4-FFF2-40B4-BE49-F238E27FC236}">
                <a16:creationId xmlns:a16="http://schemas.microsoft.com/office/drawing/2014/main" id="{D58CC86F-CD84-6587-CE9C-6FE9AADDBA0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0561" t="48973"/>
          <a:stretch>
            <a:fillRect/>
          </a:stretch>
        </p:blipFill>
        <p:spPr>
          <a:xfrm>
            <a:off x="3331816" y="2865208"/>
            <a:ext cx="556377" cy="566989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4" name="Picture 23" descr="A dog wearing a chef hat and sitting on a table&#10;&#10;AI-generated content may be incorrect.">
            <a:extLst>
              <a:ext uri="{FF2B5EF4-FFF2-40B4-BE49-F238E27FC236}">
                <a16:creationId xmlns:a16="http://schemas.microsoft.com/office/drawing/2014/main" id="{0EEEFF79-D3B8-54FE-DF99-FC3C0196C3F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9547" r="50561"/>
          <a:stretch>
            <a:fillRect/>
          </a:stretch>
        </p:blipFill>
        <p:spPr>
          <a:xfrm>
            <a:off x="2322243" y="2862277"/>
            <a:ext cx="559254" cy="569920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5" name="Picture 24" descr="A dog wearing a chef hat and sitting on a table&#10;&#10;AI-generated content may be incorrect.">
            <a:extLst>
              <a:ext uri="{FF2B5EF4-FFF2-40B4-BE49-F238E27FC236}">
                <a16:creationId xmlns:a16="http://schemas.microsoft.com/office/drawing/2014/main" id="{6855711D-7625-FC4F-5D53-5E36167179F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425" b="43252"/>
          <a:stretch>
            <a:fillRect/>
          </a:stretch>
        </p:blipFill>
        <p:spPr>
          <a:xfrm>
            <a:off x="1297716" y="2873807"/>
            <a:ext cx="568320" cy="569920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6" name="Picture 25" descr="A dog wearing a chef hat and sitting on a table&#10;&#10;AI-generated content may be incorrect.">
            <a:extLst>
              <a:ext uri="{FF2B5EF4-FFF2-40B4-BE49-F238E27FC236}">
                <a16:creationId xmlns:a16="http://schemas.microsoft.com/office/drawing/2014/main" id="{D783A55B-CDE4-AA84-FA7D-83A13127379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3575" b="43800"/>
          <a:stretch>
            <a:fillRect/>
          </a:stretch>
        </p:blipFill>
        <p:spPr>
          <a:xfrm>
            <a:off x="307033" y="2865208"/>
            <a:ext cx="556907" cy="550887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36B0D022-EFDE-675E-6E72-640204D12791}"/>
              </a:ext>
            </a:extLst>
          </p:cNvPr>
          <p:cNvSpPr/>
          <p:nvPr/>
        </p:nvSpPr>
        <p:spPr>
          <a:xfrm>
            <a:off x="6342400" y="3439402"/>
            <a:ext cx="580407" cy="562992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97ACD21F-6B87-2376-D03C-BAA0D26C39F3}"/>
              </a:ext>
            </a:extLst>
          </p:cNvPr>
          <p:cNvSpPr/>
          <p:nvPr/>
        </p:nvSpPr>
        <p:spPr>
          <a:xfrm>
            <a:off x="5319373" y="3450536"/>
            <a:ext cx="581170" cy="579378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F786FE3-AD97-11DC-1791-20AE831EB7C5}"/>
              </a:ext>
            </a:extLst>
          </p:cNvPr>
          <p:cNvSpPr/>
          <p:nvPr/>
        </p:nvSpPr>
        <p:spPr>
          <a:xfrm>
            <a:off x="4328713" y="3455668"/>
            <a:ext cx="563684" cy="572812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48AF619E-0CF2-C72D-2D92-B95A1BC60E76}"/>
              </a:ext>
            </a:extLst>
          </p:cNvPr>
          <p:cNvSpPr/>
          <p:nvPr/>
        </p:nvSpPr>
        <p:spPr>
          <a:xfrm>
            <a:off x="7363653" y="3448430"/>
            <a:ext cx="575119" cy="562992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DFD1C9B-1108-CD44-D9F4-05E9637D03CC}"/>
              </a:ext>
            </a:extLst>
          </p:cNvPr>
          <p:cNvSpPr/>
          <p:nvPr/>
        </p:nvSpPr>
        <p:spPr>
          <a:xfrm>
            <a:off x="2295120" y="3448429"/>
            <a:ext cx="599231" cy="59219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A613F35-3FD5-E798-ACB7-38040FE7FCB8}"/>
              </a:ext>
            </a:extLst>
          </p:cNvPr>
          <p:cNvSpPr/>
          <p:nvPr/>
        </p:nvSpPr>
        <p:spPr>
          <a:xfrm>
            <a:off x="1273867" y="3465488"/>
            <a:ext cx="592169" cy="56299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F8D3EB8-4D46-68FD-6543-209F305DE284}"/>
              </a:ext>
            </a:extLst>
          </p:cNvPr>
          <p:cNvSpPr/>
          <p:nvPr/>
        </p:nvSpPr>
        <p:spPr>
          <a:xfrm>
            <a:off x="295620" y="3435726"/>
            <a:ext cx="568320" cy="59275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ABE9282-EA22-5A4E-FBBB-38626BE282E1}"/>
              </a:ext>
            </a:extLst>
          </p:cNvPr>
          <p:cNvSpPr/>
          <p:nvPr/>
        </p:nvSpPr>
        <p:spPr>
          <a:xfrm>
            <a:off x="3323435" y="3465857"/>
            <a:ext cx="592169" cy="58208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4E10ED-4D50-FB4F-59FE-BD2FBF548960}"/>
              </a:ext>
            </a:extLst>
          </p:cNvPr>
          <p:cNvSpPr/>
          <p:nvPr/>
        </p:nvSpPr>
        <p:spPr>
          <a:xfrm>
            <a:off x="295619" y="2243328"/>
            <a:ext cx="599231" cy="180945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47E5D7-7F95-64F5-3F96-70F2592DFE0C}"/>
              </a:ext>
            </a:extLst>
          </p:cNvPr>
          <p:cNvSpPr/>
          <p:nvPr/>
        </p:nvSpPr>
        <p:spPr>
          <a:xfrm>
            <a:off x="1277049" y="2235925"/>
            <a:ext cx="599231" cy="180945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BA482BF-7AFC-E7DE-5BA2-E5154EC6FD74}"/>
              </a:ext>
            </a:extLst>
          </p:cNvPr>
          <p:cNvSpPr/>
          <p:nvPr/>
        </p:nvSpPr>
        <p:spPr>
          <a:xfrm>
            <a:off x="2295119" y="2243328"/>
            <a:ext cx="599231" cy="17972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2D35A6-31E4-D0C1-70ED-38D61815961C}"/>
              </a:ext>
            </a:extLst>
          </p:cNvPr>
          <p:cNvSpPr/>
          <p:nvPr/>
        </p:nvSpPr>
        <p:spPr>
          <a:xfrm>
            <a:off x="3319347" y="2250638"/>
            <a:ext cx="599231" cy="17972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BAB040-D4EA-D430-F3DE-D4F5C394042B}"/>
              </a:ext>
            </a:extLst>
          </p:cNvPr>
          <p:cNvSpPr/>
          <p:nvPr/>
        </p:nvSpPr>
        <p:spPr>
          <a:xfrm>
            <a:off x="4314920" y="2250638"/>
            <a:ext cx="599231" cy="180945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0D4D03C-C2E2-10B6-81B0-B47457000C7A}"/>
              </a:ext>
            </a:extLst>
          </p:cNvPr>
          <p:cNvSpPr/>
          <p:nvPr/>
        </p:nvSpPr>
        <p:spPr>
          <a:xfrm>
            <a:off x="5318665" y="2257445"/>
            <a:ext cx="599231" cy="180945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9D712EC-BC02-EBAE-F91C-08C412E4E908}"/>
              </a:ext>
            </a:extLst>
          </p:cNvPr>
          <p:cNvSpPr/>
          <p:nvPr/>
        </p:nvSpPr>
        <p:spPr>
          <a:xfrm>
            <a:off x="6343239" y="2296463"/>
            <a:ext cx="599231" cy="17441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BAB2919-8C57-57B7-866A-C42D9EAE9CB1}"/>
              </a:ext>
            </a:extLst>
          </p:cNvPr>
          <p:cNvSpPr/>
          <p:nvPr/>
        </p:nvSpPr>
        <p:spPr>
          <a:xfrm>
            <a:off x="7351596" y="2290087"/>
            <a:ext cx="599231" cy="17441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90519D3-F424-DFA6-F142-7031B1AFFF36}"/>
              </a:ext>
            </a:extLst>
          </p:cNvPr>
          <p:cNvSpPr/>
          <p:nvPr/>
        </p:nvSpPr>
        <p:spPr>
          <a:xfrm>
            <a:off x="8372548" y="2296462"/>
            <a:ext cx="599231" cy="17441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6CD6608-EF78-4EC2-CCB5-B69DBDEC2F09}"/>
              </a:ext>
            </a:extLst>
          </p:cNvPr>
          <p:cNvSpPr/>
          <p:nvPr/>
        </p:nvSpPr>
        <p:spPr>
          <a:xfrm>
            <a:off x="9364739" y="2322731"/>
            <a:ext cx="599231" cy="17441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56B22EC-EA16-BBE1-4ED0-453C430567A9}"/>
              </a:ext>
            </a:extLst>
          </p:cNvPr>
          <p:cNvSpPr/>
          <p:nvPr/>
        </p:nvSpPr>
        <p:spPr>
          <a:xfrm>
            <a:off x="10393995" y="2308614"/>
            <a:ext cx="599231" cy="17441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2B5AA42-FA35-902E-B5BD-FBC2E9AEE95F}"/>
              </a:ext>
            </a:extLst>
          </p:cNvPr>
          <p:cNvSpPr/>
          <p:nvPr/>
        </p:nvSpPr>
        <p:spPr>
          <a:xfrm>
            <a:off x="11407219" y="2315924"/>
            <a:ext cx="599231" cy="17441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4742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FFE53-B3BB-A0CF-72B1-F835F5C1E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CEB68-BB5E-F251-65BB-E24933439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4649"/>
            <a:ext cx="12192000" cy="1325563"/>
          </a:xfrm>
        </p:spPr>
        <p:txBody>
          <a:bodyPr/>
          <a:lstStyle/>
          <a:p>
            <a:r>
              <a:rPr lang="en-US" dirty="0"/>
              <a:t>How Do Open Source (Image to) Video Models Work? 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BBEE461A-27B8-ACF7-4F80-2557F8BF1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4C1AE-DE44-4966-837A-438CCB5D2F67}" type="slidenum">
              <a:rPr lang="en-US" smtClean="0"/>
              <a:t>6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458AF1E-6C7E-7B7E-9E4F-25DEF77B56FD}"/>
              </a:ext>
            </a:extLst>
          </p:cNvPr>
          <p:cNvSpPr/>
          <p:nvPr/>
        </p:nvSpPr>
        <p:spPr>
          <a:xfrm>
            <a:off x="295620" y="1273533"/>
            <a:ext cx="599231" cy="603537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E6B0C1-54DE-D92C-5EF2-3E4C28FFD429}"/>
              </a:ext>
            </a:extLst>
          </p:cNvPr>
          <p:cNvSpPr/>
          <p:nvPr/>
        </p:nvSpPr>
        <p:spPr>
          <a:xfrm>
            <a:off x="1277050" y="1266130"/>
            <a:ext cx="599231" cy="603537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4AE611-095E-C07B-B4F5-B98722353863}"/>
              </a:ext>
            </a:extLst>
          </p:cNvPr>
          <p:cNvSpPr/>
          <p:nvPr/>
        </p:nvSpPr>
        <p:spPr>
          <a:xfrm>
            <a:off x="2295120" y="1273533"/>
            <a:ext cx="599231" cy="599483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1598EE-7629-C569-1A3E-0EEDCE45A31F}"/>
              </a:ext>
            </a:extLst>
          </p:cNvPr>
          <p:cNvSpPr/>
          <p:nvPr/>
        </p:nvSpPr>
        <p:spPr>
          <a:xfrm>
            <a:off x="3319348" y="1280843"/>
            <a:ext cx="599231" cy="599483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39B8F-C8E0-867C-4DD2-B84AB920A850}"/>
              </a:ext>
            </a:extLst>
          </p:cNvPr>
          <p:cNvSpPr/>
          <p:nvPr/>
        </p:nvSpPr>
        <p:spPr>
          <a:xfrm>
            <a:off x="4314921" y="1280843"/>
            <a:ext cx="599231" cy="603537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94A3F94-6895-CAAD-14E3-C9902D9C832B}"/>
              </a:ext>
            </a:extLst>
          </p:cNvPr>
          <p:cNvSpPr/>
          <p:nvPr/>
        </p:nvSpPr>
        <p:spPr>
          <a:xfrm>
            <a:off x="5318666" y="1287650"/>
            <a:ext cx="599231" cy="603537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31B7DE9-CD21-B071-7D7F-244C8A7FE30A}"/>
              </a:ext>
            </a:extLst>
          </p:cNvPr>
          <p:cNvSpPr/>
          <p:nvPr/>
        </p:nvSpPr>
        <p:spPr>
          <a:xfrm>
            <a:off x="6343240" y="1287650"/>
            <a:ext cx="599231" cy="620779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63D7DEA-5D50-EFBC-1337-A8EE24ABF86C}"/>
              </a:ext>
            </a:extLst>
          </p:cNvPr>
          <p:cNvSpPr/>
          <p:nvPr/>
        </p:nvSpPr>
        <p:spPr>
          <a:xfrm>
            <a:off x="7351597" y="1266130"/>
            <a:ext cx="599231" cy="635923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F66BAF1-8D06-27DB-B277-A3942002F09E}"/>
              </a:ext>
            </a:extLst>
          </p:cNvPr>
          <p:cNvSpPr/>
          <p:nvPr/>
        </p:nvSpPr>
        <p:spPr>
          <a:xfrm>
            <a:off x="8372549" y="1266131"/>
            <a:ext cx="599231" cy="642298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8895A52-E69F-4449-59E4-82B2E6EB2282}"/>
              </a:ext>
            </a:extLst>
          </p:cNvPr>
          <p:cNvSpPr/>
          <p:nvPr/>
        </p:nvSpPr>
        <p:spPr>
          <a:xfrm>
            <a:off x="9364740" y="1266130"/>
            <a:ext cx="599231" cy="668567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973535F-EC94-9804-49D8-D1CBDDF3A3BC}"/>
              </a:ext>
            </a:extLst>
          </p:cNvPr>
          <p:cNvSpPr/>
          <p:nvPr/>
        </p:nvSpPr>
        <p:spPr>
          <a:xfrm>
            <a:off x="10393996" y="1266131"/>
            <a:ext cx="599231" cy="65445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2CB25E8-F6D5-3466-CE8E-31FA3B0538DB}"/>
              </a:ext>
            </a:extLst>
          </p:cNvPr>
          <p:cNvSpPr/>
          <p:nvPr/>
        </p:nvSpPr>
        <p:spPr>
          <a:xfrm>
            <a:off x="11407220" y="1266131"/>
            <a:ext cx="599231" cy="66176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itle 1">
            <a:extLst>
              <a:ext uri="{FF2B5EF4-FFF2-40B4-BE49-F238E27FC236}">
                <a16:creationId xmlns:a16="http://schemas.microsoft.com/office/drawing/2014/main" id="{AA16CAFC-E990-459B-9169-5A0D7E26692C}"/>
              </a:ext>
            </a:extLst>
          </p:cNvPr>
          <p:cNvSpPr txBox="1">
            <a:spLocks/>
          </p:cNvSpPr>
          <p:nvPr/>
        </p:nvSpPr>
        <p:spPr>
          <a:xfrm>
            <a:off x="0" y="4379986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Embed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19202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36532-6C6E-5B78-E2F2-B234D52AF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27F3B-067D-A82D-B1BB-879F24CB2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4649"/>
            <a:ext cx="12192000" cy="1325563"/>
          </a:xfrm>
        </p:spPr>
        <p:txBody>
          <a:bodyPr/>
          <a:lstStyle/>
          <a:p>
            <a:r>
              <a:rPr lang="en-US" dirty="0"/>
              <a:t>How Do Open Source (Image to) Video Models Work?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DAB7F5-22BA-2A3C-1CAB-35C17383EDA9}"/>
              </a:ext>
            </a:extLst>
          </p:cNvPr>
          <p:cNvSpPr/>
          <p:nvPr/>
        </p:nvSpPr>
        <p:spPr>
          <a:xfrm>
            <a:off x="1497756" y="1441973"/>
            <a:ext cx="433741" cy="436858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A06464-79B8-E273-8D65-5878D54116B1}"/>
              </a:ext>
            </a:extLst>
          </p:cNvPr>
          <p:cNvSpPr/>
          <p:nvPr/>
        </p:nvSpPr>
        <p:spPr>
          <a:xfrm>
            <a:off x="2304811" y="1441973"/>
            <a:ext cx="433741" cy="436858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F94122D-6F9D-0702-98CA-BAFCF8098BE5}"/>
              </a:ext>
            </a:extLst>
          </p:cNvPr>
          <p:cNvSpPr/>
          <p:nvPr/>
        </p:nvSpPr>
        <p:spPr>
          <a:xfrm>
            <a:off x="3111866" y="1443440"/>
            <a:ext cx="433742" cy="433924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747DF9-2D6E-D6E7-3B59-892F7F1D26D8}"/>
              </a:ext>
            </a:extLst>
          </p:cNvPr>
          <p:cNvSpPr/>
          <p:nvPr/>
        </p:nvSpPr>
        <p:spPr>
          <a:xfrm>
            <a:off x="3918922" y="1443440"/>
            <a:ext cx="433742" cy="433924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9772EDC-029A-EFCA-5E88-CD2485BE8AEB}"/>
              </a:ext>
            </a:extLst>
          </p:cNvPr>
          <p:cNvSpPr/>
          <p:nvPr/>
        </p:nvSpPr>
        <p:spPr>
          <a:xfrm>
            <a:off x="4725978" y="1441973"/>
            <a:ext cx="433741" cy="436858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0E256CD-167F-9880-BBD9-71A3A9425842}"/>
              </a:ext>
            </a:extLst>
          </p:cNvPr>
          <p:cNvSpPr/>
          <p:nvPr/>
        </p:nvSpPr>
        <p:spPr>
          <a:xfrm>
            <a:off x="5533033" y="1441973"/>
            <a:ext cx="433741" cy="436858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608A7BA-535C-4621-C228-E68647E135C5}"/>
              </a:ext>
            </a:extLst>
          </p:cNvPr>
          <p:cNvSpPr/>
          <p:nvPr/>
        </p:nvSpPr>
        <p:spPr>
          <a:xfrm>
            <a:off x="6340088" y="1435733"/>
            <a:ext cx="433741" cy="449338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F74796-2153-E073-E012-81097B714A41}"/>
              </a:ext>
            </a:extLst>
          </p:cNvPr>
          <p:cNvSpPr/>
          <p:nvPr/>
        </p:nvSpPr>
        <p:spPr>
          <a:xfrm>
            <a:off x="7147143" y="1430252"/>
            <a:ext cx="433741" cy="46030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6DD6FDC-6F94-B9FB-AA91-140359782CCC}"/>
              </a:ext>
            </a:extLst>
          </p:cNvPr>
          <p:cNvSpPr/>
          <p:nvPr/>
        </p:nvSpPr>
        <p:spPr>
          <a:xfrm>
            <a:off x="7954198" y="1427945"/>
            <a:ext cx="433741" cy="464914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D85008D-D9C0-3881-E81C-4EDA29C8ABD7}"/>
              </a:ext>
            </a:extLst>
          </p:cNvPr>
          <p:cNvSpPr/>
          <p:nvPr/>
        </p:nvSpPr>
        <p:spPr>
          <a:xfrm>
            <a:off x="8761253" y="1418438"/>
            <a:ext cx="433742" cy="483929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9DBFD03-0E5A-A4B5-D2C5-84BAE1DCE008}"/>
              </a:ext>
            </a:extLst>
          </p:cNvPr>
          <p:cNvSpPr/>
          <p:nvPr/>
        </p:nvSpPr>
        <p:spPr>
          <a:xfrm>
            <a:off x="9568309" y="1423547"/>
            <a:ext cx="433741" cy="47371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8ED8E3D-6C23-B9B0-8948-B646FD0EF662}"/>
              </a:ext>
            </a:extLst>
          </p:cNvPr>
          <p:cNvSpPr/>
          <p:nvPr/>
        </p:nvSpPr>
        <p:spPr>
          <a:xfrm>
            <a:off x="10375366" y="1420901"/>
            <a:ext cx="433742" cy="479002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11E196DA-61EF-0E7F-8BF4-D099DCB06300}"/>
              </a:ext>
            </a:extLst>
          </p:cNvPr>
          <p:cNvGrpSpPr/>
          <p:nvPr/>
        </p:nvGrpSpPr>
        <p:grpSpPr>
          <a:xfrm>
            <a:off x="1497756" y="2121408"/>
            <a:ext cx="9311352" cy="1560992"/>
            <a:chOff x="1497756" y="2121408"/>
            <a:chExt cx="9311352" cy="1560992"/>
          </a:xfrm>
        </p:grpSpPr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56A377A6-6EE6-17D6-1181-1993BE18DC46}"/>
                </a:ext>
              </a:extLst>
            </p:cNvPr>
            <p:cNvSpPr/>
            <p:nvPr/>
          </p:nvSpPr>
          <p:spPr>
            <a:xfrm>
              <a:off x="1497756" y="2121408"/>
              <a:ext cx="9311352" cy="835152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Self Attention Block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E187F84D-948A-592E-0921-BADEF1CD1FFB}"/>
                </a:ext>
              </a:extLst>
            </p:cNvPr>
            <p:cNvSpPr/>
            <p:nvPr/>
          </p:nvSpPr>
          <p:spPr>
            <a:xfrm>
              <a:off x="1497756" y="3222006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B94727D8-7EF1-1387-CB39-0C35717522A0}"/>
                </a:ext>
              </a:extLst>
            </p:cNvPr>
            <p:cNvSpPr/>
            <p:nvPr/>
          </p:nvSpPr>
          <p:spPr>
            <a:xfrm>
              <a:off x="2304811" y="3222006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B0ED0464-34CF-B09D-6275-8C6A79FE0D53}"/>
                </a:ext>
              </a:extLst>
            </p:cNvPr>
            <p:cNvSpPr/>
            <p:nvPr/>
          </p:nvSpPr>
          <p:spPr>
            <a:xfrm>
              <a:off x="3111866" y="3223473"/>
              <a:ext cx="433742" cy="43392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18A94DB-4056-262D-72B5-2064229106AD}"/>
                </a:ext>
              </a:extLst>
            </p:cNvPr>
            <p:cNvSpPr/>
            <p:nvPr/>
          </p:nvSpPr>
          <p:spPr>
            <a:xfrm>
              <a:off x="3918922" y="3223473"/>
              <a:ext cx="433742" cy="43392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CF3E1027-45BE-95E8-6AE6-1BF3B4683241}"/>
                </a:ext>
              </a:extLst>
            </p:cNvPr>
            <p:cNvSpPr/>
            <p:nvPr/>
          </p:nvSpPr>
          <p:spPr>
            <a:xfrm>
              <a:off x="4725978" y="3222006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336288E2-E41D-665F-11E7-56D8159921F1}"/>
                </a:ext>
              </a:extLst>
            </p:cNvPr>
            <p:cNvSpPr/>
            <p:nvPr/>
          </p:nvSpPr>
          <p:spPr>
            <a:xfrm>
              <a:off x="5533033" y="3222006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BC020BBF-409D-58C9-E42E-1FB72CEF1574}"/>
                </a:ext>
              </a:extLst>
            </p:cNvPr>
            <p:cNvSpPr/>
            <p:nvPr/>
          </p:nvSpPr>
          <p:spPr>
            <a:xfrm>
              <a:off x="6340088" y="3215766"/>
              <a:ext cx="433741" cy="44933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A6CD0A34-D7A5-D605-FE52-48CEC14A02D9}"/>
                </a:ext>
              </a:extLst>
            </p:cNvPr>
            <p:cNvSpPr/>
            <p:nvPr/>
          </p:nvSpPr>
          <p:spPr>
            <a:xfrm>
              <a:off x="7147143" y="3210285"/>
              <a:ext cx="433741" cy="460300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769F871B-64F4-5BC0-7D33-941874F47A95}"/>
                </a:ext>
              </a:extLst>
            </p:cNvPr>
            <p:cNvSpPr/>
            <p:nvPr/>
          </p:nvSpPr>
          <p:spPr>
            <a:xfrm>
              <a:off x="7954198" y="3207978"/>
              <a:ext cx="433741" cy="46491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22D57CD-1793-8D30-4D00-5A423465B471}"/>
                </a:ext>
              </a:extLst>
            </p:cNvPr>
            <p:cNvSpPr/>
            <p:nvPr/>
          </p:nvSpPr>
          <p:spPr>
            <a:xfrm>
              <a:off x="8761253" y="3198471"/>
              <a:ext cx="433742" cy="483929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B833493-9B48-2F21-20DB-FF10ACDC9CCC}"/>
                </a:ext>
              </a:extLst>
            </p:cNvPr>
            <p:cNvSpPr/>
            <p:nvPr/>
          </p:nvSpPr>
          <p:spPr>
            <a:xfrm>
              <a:off x="9568309" y="3203580"/>
              <a:ext cx="433741" cy="473710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4B8D39BE-F648-472B-DC03-504D6D8F6E80}"/>
                </a:ext>
              </a:extLst>
            </p:cNvPr>
            <p:cNvSpPr/>
            <p:nvPr/>
          </p:nvSpPr>
          <p:spPr>
            <a:xfrm>
              <a:off x="10375366" y="3200934"/>
              <a:ext cx="433742" cy="479002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86A23B90-A7B7-6E40-E647-1842A5DED7A9}"/>
              </a:ext>
            </a:extLst>
          </p:cNvPr>
          <p:cNvGrpSpPr/>
          <p:nvPr/>
        </p:nvGrpSpPr>
        <p:grpSpPr>
          <a:xfrm>
            <a:off x="90990" y="2121408"/>
            <a:ext cx="1249680" cy="1736603"/>
            <a:chOff x="90990" y="2121408"/>
            <a:chExt cx="1249680" cy="1736603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870F816-2A47-E7F5-A70C-C9A7F3B4B25B}"/>
                </a:ext>
              </a:extLst>
            </p:cNvPr>
            <p:cNvSpPr txBox="1"/>
            <p:nvPr/>
          </p:nvSpPr>
          <p:spPr>
            <a:xfrm>
              <a:off x="90990" y="2121408"/>
              <a:ext cx="12496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Bradley Hand" pitchFamily="2" charset="77"/>
                </a:rPr>
                <a:t>“A video of a dog”</a:t>
              </a:r>
            </a:p>
          </p:txBody>
        </p:sp>
        <p:sp>
          <p:nvSpPr>
            <p:cNvPr id="83" name="Rounded Rectangle 82">
              <a:extLst>
                <a:ext uri="{FF2B5EF4-FFF2-40B4-BE49-F238E27FC236}">
                  <a16:creationId xmlns:a16="http://schemas.microsoft.com/office/drawing/2014/main" id="{A15A61F6-8B52-1D3A-7353-0A43418A6B72}"/>
                </a:ext>
              </a:extLst>
            </p:cNvPr>
            <p:cNvSpPr/>
            <p:nvPr/>
          </p:nvSpPr>
          <p:spPr>
            <a:xfrm>
              <a:off x="133212" y="3022859"/>
              <a:ext cx="1165236" cy="835152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Text Encoder</a:t>
              </a:r>
            </a:p>
          </p:txBody>
        </p:sp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57AFB072-E6E9-2FFA-4798-2FDD97C55CF4}"/>
                </a:ext>
              </a:extLst>
            </p:cNvPr>
            <p:cNvCxnSpPr>
              <a:stCxn id="69" idx="2"/>
              <a:endCxn id="83" idx="0"/>
            </p:cNvCxnSpPr>
            <p:nvPr/>
          </p:nvCxnSpPr>
          <p:spPr>
            <a:xfrm>
              <a:off x="715830" y="2829294"/>
              <a:ext cx="0" cy="19356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3733B7A4-97C9-C4F3-B3D6-F8197F4321C8}"/>
              </a:ext>
            </a:extLst>
          </p:cNvPr>
          <p:cNvGrpSpPr/>
          <p:nvPr/>
        </p:nvGrpSpPr>
        <p:grpSpPr>
          <a:xfrm>
            <a:off x="715830" y="3858011"/>
            <a:ext cx="10093278" cy="1606555"/>
            <a:chOff x="715830" y="3858011"/>
            <a:chExt cx="10093278" cy="1606555"/>
          </a:xfrm>
        </p:grpSpPr>
        <p:sp>
          <p:nvSpPr>
            <p:cNvPr id="68" name="Rounded Rectangle 67">
              <a:extLst>
                <a:ext uri="{FF2B5EF4-FFF2-40B4-BE49-F238E27FC236}">
                  <a16:creationId xmlns:a16="http://schemas.microsoft.com/office/drawing/2014/main" id="{A5C968B9-A81B-6991-32A5-2347EC46D9CE}"/>
                </a:ext>
              </a:extLst>
            </p:cNvPr>
            <p:cNvSpPr/>
            <p:nvPr/>
          </p:nvSpPr>
          <p:spPr>
            <a:xfrm>
              <a:off x="1497756" y="3901441"/>
              <a:ext cx="9311352" cy="835152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Cross Attention Block</a:t>
              </a:r>
            </a:p>
          </p:txBody>
        </p:sp>
        <p:cxnSp>
          <p:nvCxnSpPr>
            <p:cNvPr id="89" name="Elbow Connector 88">
              <a:extLst>
                <a:ext uri="{FF2B5EF4-FFF2-40B4-BE49-F238E27FC236}">
                  <a16:creationId xmlns:a16="http://schemas.microsoft.com/office/drawing/2014/main" id="{5D832C3C-DB6D-85A8-C0CC-D926E16136EA}"/>
                </a:ext>
              </a:extLst>
            </p:cNvPr>
            <p:cNvCxnSpPr>
              <a:stCxn id="83" idx="2"/>
              <a:endCxn id="68" idx="1"/>
            </p:cNvCxnSpPr>
            <p:nvPr/>
          </p:nvCxnSpPr>
          <p:spPr>
            <a:xfrm rot="16200000" flipH="1">
              <a:off x="876290" y="3697551"/>
              <a:ext cx="461006" cy="781926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33E8B5A6-7A1C-764A-4B24-93BEAAC57EA2}"/>
                </a:ext>
              </a:extLst>
            </p:cNvPr>
            <p:cNvSpPr/>
            <p:nvPr/>
          </p:nvSpPr>
          <p:spPr>
            <a:xfrm>
              <a:off x="1497756" y="5004172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C9BB0353-E422-F008-F1EE-A605B7A30D04}"/>
                </a:ext>
              </a:extLst>
            </p:cNvPr>
            <p:cNvSpPr/>
            <p:nvPr/>
          </p:nvSpPr>
          <p:spPr>
            <a:xfrm>
              <a:off x="2304811" y="5004172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ED7A311B-9A50-C6A5-F1A6-04652432EDCF}"/>
                </a:ext>
              </a:extLst>
            </p:cNvPr>
            <p:cNvSpPr/>
            <p:nvPr/>
          </p:nvSpPr>
          <p:spPr>
            <a:xfrm>
              <a:off x="3111866" y="5005639"/>
              <a:ext cx="433742" cy="43392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822BE8F4-8DF0-F6D5-492E-04DE45ADA96A}"/>
                </a:ext>
              </a:extLst>
            </p:cNvPr>
            <p:cNvSpPr/>
            <p:nvPr/>
          </p:nvSpPr>
          <p:spPr>
            <a:xfrm>
              <a:off x="3918922" y="5005639"/>
              <a:ext cx="433742" cy="43392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31FFD84B-7EAA-CB90-822B-9FDB1EAD49E1}"/>
                </a:ext>
              </a:extLst>
            </p:cNvPr>
            <p:cNvSpPr/>
            <p:nvPr/>
          </p:nvSpPr>
          <p:spPr>
            <a:xfrm>
              <a:off x="4725978" y="5004172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D135244F-09D0-66F7-4EA0-3B449127C14F}"/>
                </a:ext>
              </a:extLst>
            </p:cNvPr>
            <p:cNvSpPr/>
            <p:nvPr/>
          </p:nvSpPr>
          <p:spPr>
            <a:xfrm>
              <a:off x="5533033" y="5004172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E04A062D-CDAE-5358-3FED-39D01FDB94A2}"/>
                </a:ext>
              </a:extLst>
            </p:cNvPr>
            <p:cNvSpPr/>
            <p:nvPr/>
          </p:nvSpPr>
          <p:spPr>
            <a:xfrm>
              <a:off x="6340088" y="4997932"/>
              <a:ext cx="433741" cy="44933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4231567A-8473-6539-0E75-EBCF441261EC}"/>
                </a:ext>
              </a:extLst>
            </p:cNvPr>
            <p:cNvSpPr/>
            <p:nvPr/>
          </p:nvSpPr>
          <p:spPr>
            <a:xfrm>
              <a:off x="7147143" y="4992451"/>
              <a:ext cx="433741" cy="460300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3CE6AAF3-E295-320C-E2D3-7A609139E89F}"/>
                </a:ext>
              </a:extLst>
            </p:cNvPr>
            <p:cNvSpPr/>
            <p:nvPr/>
          </p:nvSpPr>
          <p:spPr>
            <a:xfrm>
              <a:off x="7954198" y="4990144"/>
              <a:ext cx="433741" cy="46491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A0593952-413D-8CC0-9423-25B71701866F}"/>
                </a:ext>
              </a:extLst>
            </p:cNvPr>
            <p:cNvSpPr/>
            <p:nvPr/>
          </p:nvSpPr>
          <p:spPr>
            <a:xfrm>
              <a:off x="8761253" y="4980637"/>
              <a:ext cx="433742" cy="483929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E3FD4732-0798-6D03-56C6-4802B5DD117F}"/>
                </a:ext>
              </a:extLst>
            </p:cNvPr>
            <p:cNvSpPr/>
            <p:nvPr/>
          </p:nvSpPr>
          <p:spPr>
            <a:xfrm>
              <a:off x="9568309" y="4985746"/>
              <a:ext cx="433741" cy="473710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34D0F568-A44C-3568-E8B1-6EB017B43D4F}"/>
                </a:ext>
              </a:extLst>
            </p:cNvPr>
            <p:cNvSpPr/>
            <p:nvPr/>
          </p:nvSpPr>
          <p:spPr>
            <a:xfrm>
              <a:off x="10375366" y="4983100"/>
              <a:ext cx="433742" cy="479002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2" name="Rounded Rectangle 101">
            <a:extLst>
              <a:ext uri="{FF2B5EF4-FFF2-40B4-BE49-F238E27FC236}">
                <a16:creationId xmlns:a16="http://schemas.microsoft.com/office/drawing/2014/main" id="{F47A5F25-660E-F8EF-E92B-87F953EA0D97}"/>
              </a:ext>
            </a:extLst>
          </p:cNvPr>
          <p:cNvSpPr/>
          <p:nvPr/>
        </p:nvSpPr>
        <p:spPr>
          <a:xfrm>
            <a:off x="1497756" y="5708609"/>
            <a:ext cx="9311352" cy="83515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Per Token MLP</a:t>
            </a: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5B1B21C5-07C7-BE6A-EEE3-92D265C45794}"/>
              </a:ext>
            </a:extLst>
          </p:cNvPr>
          <p:cNvGrpSpPr/>
          <p:nvPr/>
        </p:nvGrpSpPr>
        <p:grpSpPr>
          <a:xfrm>
            <a:off x="10872666" y="2121407"/>
            <a:ext cx="1398582" cy="4422353"/>
            <a:chOff x="10872666" y="2121407"/>
            <a:chExt cx="1398582" cy="4422353"/>
          </a:xfrm>
        </p:grpSpPr>
        <p:sp>
          <p:nvSpPr>
            <p:cNvPr id="103" name="Right Brace 102">
              <a:extLst>
                <a:ext uri="{FF2B5EF4-FFF2-40B4-BE49-F238E27FC236}">
                  <a16:creationId xmlns:a16="http://schemas.microsoft.com/office/drawing/2014/main" id="{D5E0990A-D183-299E-071C-DA9CCC13B8D9}"/>
                </a:ext>
              </a:extLst>
            </p:cNvPr>
            <p:cNvSpPr/>
            <p:nvPr/>
          </p:nvSpPr>
          <p:spPr>
            <a:xfrm>
              <a:off x="10872666" y="2121407"/>
              <a:ext cx="603504" cy="4422353"/>
            </a:xfrm>
            <a:prstGeom prst="rightBrace">
              <a:avLst>
                <a:gd name="adj1" fmla="val 171969"/>
                <a:gd name="adj2" fmla="val 50000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40FE30F2-24BA-D02E-250D-F9DB82E5360B}"/>
                </a:ext>
              </a:extLst>
            </p:cNvPr>
            <p:cNvSpPr txBox="1"/>
            <p:nvPr/>
          </p:nvSpPr>
          <p:spPr>
            <a:xfrm>
              <a:off x="11393424" y="4009417"/>
              <a:ext cx="8778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N Blocks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731717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00E00-6116-AEFE-1D7A-0AFFC0C867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4E54E-9A7B-B687-7B0C-DDC4F639E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4649"/>
            <a:ext cx="12192000" cy="1325563"/>
          </a:xfrm>
        </p:spPr>
        <p:txBody>
          <a:bodyPr/>
          <a:lstStyle/>
          <a:p>
            <a:r>
              <a:rPr lang="en-US" dirty="0"/>
              <a:t>How Do Open Source (Image to) Video Models Work? </a:t>
            </a: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40585911-34A2-425A-5208-C19A55D688F6}"/>
              </a:ext>
            </a:extLst>
          </p:cNvPr>
          <p:cNvGrpSpPr/>
          <p:nvPr/>
        </p:nvGrpSpPr>
        <p:grpSpPr>
          <a:xfrm>
            <a:off x="1143490" y="1296522"/>
            <a:ext cx="1249680" cy="1736603"/>
            <a:chOff x="90990" y="2121408"/>
            <a:chExt cx="1249680" cy="1736603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9CE54371-B046-F44D-6F0D-1279CBA7BB51}"/>
                </a:ext>
              </a:extLst>
            </p:cNvPr>
            <p:cNvSpPr txBox="1"/>
            <p:nvPr/>
          </p:nvSpPr>
          <p:spPr>
            <a:xfrm>
              <a:off x="90990" y="2121408"/>
              <a:ext cx="12496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Bradley Hand" pitchFamily="2" charset="77"/>
                </a:rPr>
                <a:t>“A video of a dog”</a:t>
              </a:r>
            </a:p>
          </p:txBody>
        </p:sp>
        <p:sp>
          <p:nvSpPr>
            <p:cNvPr id="83" name="Rounded Rectangle 82">
              <a:extLst>
                <a:ext uri="{FF2B5EF4-FFF2-40B4-BE49-F238E27FC236}">
                  <a16:creationId xmlns:a16="http://schemas.microsoft.com/office/drawing/2014/main" id="{2010985E-E114-2297-B6DA-E26F54CFED4A}"/>
                </a:ext>
              </a:extLst>
            </p:cNvPr>
            <p:cNvSpPr/>
            <p:nvPr/>
          </p:nvSpPr>
          <p:spPr>
            <a:xfrm>
              <a:off x="133212" y="3022859"/>
              <a:ext cx="1165236" cy="835152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Text Encoder</a:t>
              </a:r>
            </a:p>
          </p:txBody>
        </p:sp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C044BCAD-B996-2D8D-456A-03C74D58F5FA}"/>
                </a:ext>
              </a:extLst>
            </p:cNvPr>
            <p:cNvCxnSpPr>
              <a:stCxn id="69" idx="2"/>
              <a:endCxn id="83" idx="0"/>
            </p:cNvCxnSpPr>
            <p:nvPr/>
          </p:nvCxnSpPr>
          <p:spPr>
            <a:xfrm>
              <a:off x="715830" y="2829294"/>
              <a:ext cx="0" cy="19356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89" name="Elbow Connector 88">
            <a:extLst>
              <a:ext uri="{FF2B5EF4-FFF2-40B4-BE49-F238E27FC236}">
                <a16:creationId xmlns:a16="http://schemas.microsoft.com/office/drawing/2014/main" id="{6E27AD8D-BAAE-A245-D155-582D9B9CDFB1}"/>
              </a:ext>
            </a:extLst>
          </p:cNvPr>
          <p:cNvCxnSpPr>
            <a:stCxn id="83" idx="2"/>
            <a:endCxn id="68" idx="1"/>
          </p:cNvCxnSpPr>
          <p:nvPr/>
        </p:nvCxnSpPr>
        <p:spPr>
          <a:xfrm rot="16200000" flipH="1">
            <a:off x="2331160" y="2470295"/>
            <a:ext cx="255654" cy="1381314"/>
          </a:xfrm>
          <a:prstGeom prst="bentConnector2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6F5F7663-B2DD-6C2A-21FD-A03F5DF00A8C}"/>
              </a:ext>
            </a:extLst>
          </p:cNvPr>
          <p:cNvGrpSpPr/>
          <p:nvPr/>
        </p:nvGrpSpPr>
        <p:grpSpPr>
          <a:xfrm>
            <a:off x="3149644" y="1954542"/>
            <a:ext cx="5892712" cy="2357596"/>
            <a:chOff x="1497756" y="1418438"/>
            <a:chExt cx="11656086" cy="512532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3D39EAC-567E-7C66-76AA-C575AF8B9320}"/>
                </a:ext>
              </a:extLst>
            </p:cNvPr>
            <p:cNvSpPr/>
            <p:nvPr/>
          </p:nvSpPr>
          <p:spPr>
            <a:xfrm>
              <a:off x="1497756" y="1441973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7F652EA-74C6-6CD8-2DC4-FA49EE39BE07}"/>
                </a:ext>
              </a:extLst>
            </p:cNvPr>
            <p:cNvSpPr/>
            <p:nvPr/>
          </p:nvSpPr>
          <p:spPr>
            <a:xfrm>
              <a:off x="2304811" y="1441973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8683D53-A6A4-141B-9BC2-B1010D283982}"/>
                </a:ext>
              </a:extLst>
            </p:cNvPr>
            <p:cNvSpPr/>
            <p:nvPr/>
          </p:nvSpPr>
          <p:spPr>
            <a:xfrm>
              <a:off x="3111866" y="1443440"/>
              <a:ext cx="433742" cy="43392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A6DB6E7-6265-6434-0346-1C575428DEBF}"/>
                </a:ext>
              </a:extLst>
            </p:cNvPr>
            <p:cNvSpPr/>
            <p:nvPr/>
          </p:nvSpPr>
          <p:spPr>
            <a:xfrm>
              <a:off x="3918922" y="1443440"/>
              <a:ext cx="433742" cy="43392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818A80C-5E47-CF04-1CCD-8FB1E1C0B0AF}"/>
                </a:ext>
              </a:extLst>
            </p:cNvPr>
            <p:cNvSpPr/>
            <p:nvPr/>
          </p:nvSpPr>
          <p:spPr>
            <a:xfrm>
              <a:off x="4725978" y="1441973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0E3F4FA-55D0-0875-0C34-CD6031148E5D}"/>
                </a:ext>
              </a:extLst>
            </p:cNvPr>
            <p:cNvSpPr/>
            <p:nvPr/>
          </p:nvSpPr>
          <p:spPr>
            <a:xfrm>
              <a:off x="5533033" y="1441973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0A7A221-A4B9-86CB-D943-02C73446A72C}"/>
                </a:ext>
              </a:extLst>
            </p:cNvPr>
            <p:cNvSpPr/>
            <p:nvPr/>
          </p:nvSpPr>
          <p:spPr>
            <a:xfrm>
              <a:off x="6340088" y="1435733"/>
              <a:ext cx="433741" cy="44933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5C15DC2-6B6C-6337-6799-3F2C97FE612A}"/>
                </a:ext>
              </a:extLst>
            </p:cNvPr>
            <p:cNvSpPr/>
            <p:nvPr/>
          </p:nvSpPr>
          <p:spPr>
            <a:xfrm>
              <a:off x="7147143" y="1430252"/>
              <a:ext cx="433741" cy="460300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95AA3A2-A2A7-C0EF-70DB-635D33BFBBC5}"/>
                </a:ext>
              </a:extLst>
            </p:cNvPr>
            <p:cNvSpPr/>
            <p:nvPr/>
          </p:nvSpPr>
          <p:spPr>
            <a:xfrm>
              <a:off x="7954198" y="1427945"/>
              <a:ext cx="433741" cy="46491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BF7B853-6004-DB62-0FBA-7B53D87A9E1F}"/>
                </a:ext>
              </a:extLst>
            </p:cNvPr>
            <p:cNvSpPr/>
            <p:nvPr/>
          </p:nvSpPr>
          <p:spPr>
            <a:xfrm>
              <a:off x="8761253" y="1418438"/>
              <a:ext cx="433742" cy="483929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721EBCD-0DC2-A5A0-F187-2AA53CCC9CF1}"/>
                </a:ext>
              </a:extLst>
            </p:cNvPr>
            <p:cNvSpPr/>
            <p:nvPr/>
          </p:nvSpPr>
          <p:spPr>
            <a:xfrm>
              <a:off x="9568309" y="1423547"/>
              <a:ext cx="433741" cy="473710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44C1AEA-A2FF-B01A-1B74-27D4F721A0C5}"/>
                </a:ext>
              </a:extLst>
            </p:cNvPr>
            <p:cNvSpPr/>
            <p:nvPr/>
          </p:nvSpPr>
          <p:spPr>
            <a:xfrm>
              <a:off x="10375366" y="1420901"/>
              <a:ext cx="433742" cy="479002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33F15151-BA91-1242-6F48-240A5F99E6AD}"/>
                </a:ext>
              </a:extLst>
            </p:cNvPr>
            <p:cNvSpPr/>
            <p:nvPr/>
          </p:nvSpPr>
          <p:spPr>
            <a:xfrm>
              <a:off x="1497756" y="2121408"/>
              <a:ext cx="9311352" cy="835152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Self Attention Block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665ECE2F-1C59-38C2-975E-537F2925A810}"/>
                </a:ext>
              </a:extLst>
            </p:cNvPr>
            <p:cNvSpPr/>
            <p:nvPr/>
          </p:nvSpPr>
          <p:spPr>
            <a:xfrm>
              <a:off x="1497756" y="3222006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16363AD6-1120-8294-AB4C-473FE1B09626}"/>
                </a:ext>
              </a:extLst>
            </p:cNvPr>
            <p:cNvSpPr/>
            <p:nvPr/>
          </p:nvSpPr>
          <p:spPr>
            <a:xfrm>
              <a:off x="2304811" y="3222006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20406640-1FB2-70B1-56E8-B731E878E717}"/>
                </a:ext>
              </a:extLst>
            </p:cNvPr>
            <p:cNvSpPr/>
            <p:nvPr/>
          </p:nvSpPr>
          <p:spPr>
            <a:xfrm>
              <a:off x="3111866" y="3223473"/>
              <a:ext cx="433742" cy="43392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26A1408B-9A60-9B9D-4BA0-D17F1C86A904}"/>
                </a:ext>
              </a:extLst>
            </p:cNvPr>
            <p:cNvSpPr/>
            <p:nvPr/>
          </p:nvSpPr>
          <p:spPr>
            <a:xfrm>
              <a:off x="3918922" y="3223473"/>
              <a:ext cx="433742" cy="43392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E14AEE9C-00D5-DACD-520B-0C368747F4D4}"/>
                </a:ext>
              </a:extLst>
            </p:cNvPr>
            <p:cNvSpPr/>
            <p:nvPr/>
          </p:nvSpPr>
          <p:spPr>
            <a:xfrm>
              <a:off x="4725978" y="3222006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D9F8A31F-37CF-A010-EE4A-6DF9F04B41FD}"/>
                </a:ext>
              </a:extLst>
            </p:cNvPr>
            <p:cNvSpPr/>
            <p:nvPr/>
          </p:nvSpPr>
          <p:spPr>
            <a:xfrm>
              <a:off x="5533033" y="3222006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78CD1108-F918-42EB-72F2-3A433E4887BE}"/>
                </a:ext>
              </a:extLst>
            </p:cNvPr>
            <p:cNvSpPr/>
            <p:nvPr/>
          </p:nvSpPr>
          <p:spPr>
            <a:xfrm>
              <a:off x="6340088" y="3215766"/>
              <a:ext cx="433741" cy="44933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4EFA82CE-9A1C-816A-5E25-F84182815D56}"/>
                </a:ext>
              </a:extLst>
            </p:cNvPr>
            <p:cNvSpPr/>
            <p:nvPr/>
          </p:nvSpPr>
          <p:spPr>
            <a:xfrm>
              <a:off x="7147143" y="3210285"/>
              <a:ext cx="433741" cy="460300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4EE9AF24-FCE4-B427-9764-1DE0C85F3599}"/>
                </a:ext>
              </a:extLst>
            </p:cNvPr>
            <p:cNvSpPr/>
            <p:nvPr/>
          </p:nvSpPr>
          <p:spPr>
            <a:xfrm>
              <a:off x="7954198" y="3207978"/>
              <a:ext cx="433741" cy="46491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8ACE7E78-ED32-C883-70FA-323CF9168309}"/>
                </a:ext>
              </a:extLst>
            </p:cNvPr>
            <p:cNvSpPr/>
            <p:nvPr/>
          </p:nvSpPr>
          <p:spPr>
            <a:xfrm>
              <a:off x="8761253" y="3198471"/>
              <a:ext cx="433742" cy="483929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58EA9359-C7D7-B68C-E288-D0F3A7048913}"/>
                </a:ext>
              </a:extLst>
            </p:cNvPr>
            <p:cNvSpPr/>
            <p:nvPr/>
          </p:nvSpPr>
          <p:spPr>
            <a:xfrm>
              <a:off x="9568309" y="3203580"/>
              <a:ext cx="433741" cy="473710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108B96AF-CA3D-9319-5BD6-EE23F0549F12}"/>
                </a:ext>
              </a:extLst>
            </p:cNvPr>
            <p:cNvSpPr/>
            <p:nvPr/>
          </p:nvSpPr>
          <p:spPr>
            <a:xfrm>
              <a:off x="10375366" y="3200934"/>
              <a:ext cx="433742" cy="479002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ounded Rectangle 67">
              <a:extLst>
                <a:ext uri="{FF2B5EF4-FFF2-40B4-BE49-F238E27FC236}">
                  <a16:creationId xmlns:a16="http://schemas.microsoft.com/office/drawing/2014/main" id="{7A93D087-B281-5F02-CD09-C9792762F144}"/>
                </a:ext>
              </a:extLst>
            </p:cNvPr>
            <p:cNvSpPr/>
            <p:nvPr/>
          </p:nvSpPr>
          <p:spPr>
            <a:xfrm>
              <a:off x="1497756" y="3901441"/>
              <a:ext cx="9311352" cy="835152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Cross Attention Block</a:t>
              </a: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BF994094-9940-F3D0-A1AF-C8208A2DF447}"/>
                </a:ext>
              </a:extLst>
            </p:cNvPr>
            <p:cNvSpPr/>
            <p:nvPr/>
          </p:nvSpPr>
          <p:spPr>
            <a:xfrm>
              <a:off x="1497756" y="5004172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6B6E6180-049B-6FED-502B-374C32BA8349}"/>
                </a:ext>
              </a:extLst>
            </p:cNvPr>
            <p:cNvSpPr/>
            <p:nvPr/>
          </p:nvSpPr>
          <p:spPr>
            <a:xfrm>
              <a:off x="2304811" y="5004172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BFE15337-15B8-8AE4-6CF7-9EC533DE1024}"/>
                </a:ext>
              </a:extLst>
            </p:cNvPr>
            <p:cNvSpPr/>
            <p:nvPr/>
          </p:nvSpPr>
          <p:spPr>
            <a:xfrm>
              <a:off x="3111866" y="5005639"/>
              <a:ext cx="433742" cy="43392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D3E20D2B-8A3E-A407-5C1D-5C80CB5A5C38}"/>
                </a:ext>
              </a:extLst>
            </p:cNvPr>
            <p:cNvSpPr/>
            <p:nvPr/>
          </p:nvSpPr>
          <p:spPr>
            <a:xfrm>
              <a:off x="3918922" y="5005639"/>
              <a:ext cx="433742" cy="43392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A740CC95-AA60-24DE-B262-54E396B76669}"/>
                </a:ext>
              </a:extLst>
            </p:cNvPr>
            <p:cNvSpPr/>
            <p:nvPr/>
          </p:nvSpPr>
          <p:spPr>
            <a:xfrm>
              <a:off x="4725978" y="5004172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0835F564-0BF3-7ED2-9CC8-C4B40C119696}"/>
                </a:ext>
              </a:extLst>
            </p:cNvPr>
            <p:cNvSpPr/>
            <p:nvPr/>
          </p:nvSpPr>
          <p:spPr>
            <a:xfrm>
              <a:off x="5533033" y="5004172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B8A8527B-0DCF-5FD1-C7B8-C4065182F486}"/>
                </a:ext>
              </a:extLst>
            </p:cNvPr>
            <p:cNvSpPr/>
            <p:nvPr/>
          </p:nvSpPr>
          <p:spPr>
            <a:xfrm>
              <a:off x="6340088" y="4997932"/>
              <a:ext cx="433741" cy="44933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22C98154-D7A0-18F1-2431-1F6F7FE378F3}"/>
                </a:ext>
              </a:extLst>
            </p:cNvPr>
            <p:cNvSpPr/>
            <p:nvPr/>
          </p:nvSpPr>
          <p:spPr>
            <a:xfrm>
              <a:off x="7147143" y="4992451"/>
              <a:ext cx="433741" cy="460300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E7E48C00-DD5F-32B4-DC86-6394DA2E8C79}"/>
                </a:ext>
              </a:extLst>
            </p:cNvPr>
            <p:cNvSpPr/>
            <p:nvPr/>
          </p:nvSpPr>
          <p:spPr>
            <a:xfrm>
              <a:off x="7954198" y="4990144"/>
              <a:ext cx="433741" cy="46491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5257E8E8-6B8C-03B7-1A07-DF7DB2222370}"/>
                </a:ext>
              </a:extLst>
            </p:cNvPr>
            <p:cNvSpPr/>
            <p:nvPr/>
          </p:nvSpPr>
          <p:spPr>
            <a:xfrm>
              <a:off x="8761253" y="4980637"/>
              <a:ext cx="433742" cy="483929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9BB68BEF-DCE1-6E56-9887-004696000332}"/>
                </a:ext>
              </a:extLst>
            </p:cNvPr>
            <p:cNvSpPr/>
            <p:nvPr/>
          </p:nvSpPr>
          <p:spPr>
            <a:xfrm>
              <a:off x="9568309" y="4985746"/>
              <a:ext cx="433741" cy="473710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6DD278D5-B69E-F2C7-600A-535CAECA79F0}"/>
                </a:ext>
              </a:extLst>
            </p:cNvPr>
            <p:cNvSpPr/>
            <p:nvPr/>
          </p:nvSpPr>
          <p:spPr>
            <a:xfrm>
              <a:off x="10375366" y="4983100"/>
              <a:ext cx="433742" cy="479002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ounded Rectangle 101">
              <a:extLst>
                <a:ext uri="{FF2B5EF4-FFF2-40B4-BE49-F238E27FC236}">
                  <a16:creationId xmlns:a16="http://schemas.microsoft.com/office/drawing/2014/main" id="{CA4C6868-4C98-D73A-1DE9-643F0BF90B77}"/>
                </a:ext>
              </a:extLst>
            </p:cNvPr>
            <p:cNvSpPr/>
            <p:nvPr/>
          </p:nvSpPr>
          <p:spPr>
            <a:xfrm>
              <a:off x="1497756" y="5708609"/>
              <a:ext cx="9311352" cy="835152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Per Token MLP</a:t>
              </a:r>
            </a:p>
          </p:txBody>
        </p:sp>
        <p:sp>
          <p:nvSpPr>
            <p:cNvPr id="103" name="Right Brace 102">
              <a:extLst>
                <a:ext uri="{FF2B5EF4-FFF2-40B4-BE49-F238E27FC236}">
                  <a16:creationId xmlns:a16="http://schemas.microsoft.com/office/drawing/2014/main" id="{CDA126E3-3D1D-79CA-6D0D-3E1C0A01B288}"/>
                </a:ext>
              </a:extLst>
            </p:cNvPr>
            <p:cNvSpPr/>
            <p:nvPr/>
          </p:nvSpPr>
          <p:spPr>
            <a:xfrm>
              <a:off x="10872666" y="2121407"/>
              <a:ext cx="603504" cy="4422353"/>
            </a:xfrm>
            <a:prstGeom prst="rightBrace">
              <a:avLst>
                <a:gd name="adj1" fmla="val 171969"/>
                <a:gd name="adj2" fmla="val 50000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3D92137A-6334-53F5-503C-70C6010B1455}"/>
                </a:ext>
              </a:extLst>
            </p:cNvPr>
            <p:cNvSpPr txBox="1"/>
            <p:nvPr/>
          </p:nvSpPr>
          <p:spPr>
            <a:xfrm>
              <a:off x="11393423" y="4009417"/>
              <a:ext cx="1760419" cy="11250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N Blocks</a:t>
              </a:r>
            </a:p>
          </p:txBody>
        </p:sp>
      </p:grp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4ABC869-0801-B758-ACFC-57C8CA7FE5C2}"/>
              </a:ext>
            </a:extLst>
          </p:cNvPr>
          <p:cNvSpPr/>
          <p:nvPr/>
        </p:nvSpPr>
        <p:spPr>
          <a:xfrm>
            <a:off x="3018010" y="1670234"/>
            <a:ext cx="5913120" cy="2852928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C889A8-6D95-F80A-022C-959D0F895D95}"/>
              </a:ext>
            </a:extLst>
          </p:cNvPr>
          <p:cNvSpPr txBox="1"/>
          <p:nvPr/>
        </p:nvSpPr>
        <p:spPr>
          <a:xfrm>
            <a:off x="4101064" y="1300902"/>
            <a:ext cx="2993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Diffusion Transformer (</a:t>
            </a:r>
            <a:r>
              <a:rPr lang="en-US" dirty="0" err="1"/>
              <a:t>DiT</a:t>
            </a:r>
            <a:r>
              <a:rPr lang="en-US" dirty="0"/>
              <a:t>)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4CFC045-94BF-D090-F7D2-4D23EBB59C43}"/>
              </a:ext>
            </a:extLst>
          </p:cNvPr>
          <p:cNvGrpSpPr/>
          <p:nvPr/>
        </p:nvGrpSpPr>
        <p:grpSpPr>
          <a:xfrm>
            <a:off x="7777886" y="1676584"/>
            <a:ext cx="3381999" cy="2852928"/>
            <a:chOff x="7777886" y="1676584"/>
            <a:chExt cx="3381999" cy="2852928"/>
          </a:xfrm>
        </p:grpSpPr>
        <p:cxnSp>
          <p:nvCxnSpPr>
            <p:cNvPr id="15" name="Elbow Connector 14">
              <a:extLst>
                <a:ext uri="{FF2B5EF4-FFF2-40B4-BE49-F238E27FC236}">
                  <a16:creationId xmlns:a16="http://schemas.microsoft.com/office/drawing/2014/main" id="{D354ADD9-4E3B-A45C-5EB7-3D6164266E8A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6357772" y="3096698"/>
              <a:ext cx="2852928" cy="12700"/>
            </a:xfrm>
            <a:prstGeom prst="bentConnector5">
              <a:avLst>
                <a:gd name="adj1" fmla="val -8013"/>
                <a:gd name="adj2" fmla="val -16584000"/>
                <a:gd name="adj3" fmla="val 108013"/>
              </a:avLst>
            </a:prstGeom>
            <a:ln w="3810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537BDE9-1B9B-D92C-5963-F8D4C224FF4F}"/>
                </a:ext>
              </a:extLst>
            </p:cNvPr>
            <p:cNvSpPr txBox="1"/>
            <p:nvPr/>
          </p:nvSpPr>
          <p:spPr>
            <a:xfrm>
              <a:off x="9935869" y="2477396"/>
              <a:ext cx="122401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Many Denoising Steps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697757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7B9A9-4E21-0E54-2226-00C506279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88294-0ECE-2B28-F7B1-9EA493E2E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4649"/>
            <a:ext cx="12192000" cy="1325563"/>
          </a:xfrm>
        </p:spPr>
        <p:txBody>
          <a:bodyPr/>
          <a:lstStyle/>
          <a:p>
            <a:r>
              <a:rPr lang="en-US" dirty="0"/>
              <a:t>How Do Open Source (Image to) Video Models Work? </a:t>
            </a: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8AE80B71-38E1-97A3-67D5-B9FECF2365BC}"/>
              </a:ext>
            </a:extLst>
          </p:cNvPr>
          <p:cNvGrpSpPr/>
          <p:nvPr/>
        </p:nvGrpSpPr>
        <p:grpSpPr>
          <a:xfrm>
            <a:off x="1143490" y="1296522"/>
            <a:ext cx="1249680" cy="1736603"/>
            <a:chOff x="90990" y="2121408"/>
            <a:chExt cx="1249680" cy="1736603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1E674F81-1EBF-A600-5D1D-3FF2C4DE8E5C}"/>
                </a:ext>
              </a:extLst>
            </p:cNvPr>
            <p:cNvSpPr txBox="1"/>
            <p:nvPr/>
          </p:nvSpPr>
          <p:spPr>
            <a:xfrm>
              <a:off x="90990" y="2121408"/>
              <a:ext cx="12496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Bradley Hand" pitchFamily="2" charset="77"/>
                </a:rPr>
                <a:t>“A video of a dog”</a:t>
              </a:r>
            </a:p>
          </p:txBody>
        </p:sp>
        <p:sp>
          <p:nvSpPr>
            <p:cNvPr id="83" name="Rounded Rectangle 82">
              <a:extLst>
                <a:ext uri="{FF2B5EF4-FFF2-40B4-BE49-F238E27FC236}">
                  <a16:creationId xmlns:a16="http://schemas.microsoft.com/office/drawing/2014/main" id="{92221F03-08BC-77B4-9FDF-6832C7A7E8A2}"/>
                </a:ext>
              </a:extLst>
            </p:cNvPr>
            <p:cNvSpPr/>
            <p:nvPr/>
          </p:nvSpPr>
          <p:spPr>
            <a:xfrm>
              <a:off x="133212" y="3022859"/>
              <a:ext cx="1165236" cy="835152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Text Encoder</a:t>
              </a:r>
            </a:p>
          </p:txBody>
        </p:sp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FBF7333B-3B1D-02ED-B43E-0EACAD2F4DD9}"/>
                </a:ext>
              </a:extLst>
            </p:cNvPr>
            <p:cNvCxnSpPr>
              <a:stCxn id="69" idx="2"/>
              <a:endCxn id="83" idx="0"/>
            </p:cNvCxnSpPr>
            <p:nvPr/>
          </p:nvCxnSpPr>
          <p:spPr>
            <a:xfrm>
              <a:off x="715830" y="2829294"/>
              <a:ext cx="0" cy="19356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89" name="Elbow Connector 88">
            <a:extLst>
              <a:ext uri="{FF2B5EF4-FFF2-40B4-BE49-F238E27FC236}">
                <a16:creationId xmlns:a16="http://schemas.microsoft.com/office/drawing/2014/main" id="{5297DB75-87B3-C8F0-4B42-B0835B08966B}"/>
              </a:ext>
            </a:extLst>
          </p:cNvPr>
          <p:cNvCxnSpPr>
            <a:stCxn id="83" idx="2"/>
            <a:endCxn id="68" idx="1"/>
          </p:cNvCxnSpPr>
          <p:nvPr/>
        </p:nvCxnSpPr>
        <p:spPr>
          <a:xfrm rot="16200000" flipH="1">
            <a:off x="2331160" y="2470295"/>
            <a:ext cx="255654" cy="1381314"/>
          </a:xfrm>
          <a:prstGeom prst="bentConnector2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963F82EA-34B8-B496-59D5-A8ECB1F6DA1E}"/>
              </a:ext>
            </a:extLst>
          </p:cNvPr>
          <p:cNvGrpSpPr/>
          <p:nvPr/>
        </p:nvGrpSpPr>
        <p:grpSpPr>
          <a:xfrm>
            <a:off x="3149644" y="1954542"/>
            <a:ext cx="5892712" cy="2357596"/>
            <a:chOff x="1497756" y="1418438"/>
            <a:chExt cx="11656086" cy="512532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6F672FC-4B20-B29E-E6D9-E2FD8EF27F1F}"/>
                </a:ext>
              </a:extLst>
            </p:cNvPr>
            <p:cNvSpPr/>
            <p:nvPr/>
          </p:nvSpPr>
          <p:spPr>
            <a:xfrm>
              <a:off x="1497756" y="1441973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C87B632-D55B-8F9A-55D3-9E94115E2F98}"/>
                </a:ext>
              </a:extLst>
            </p:cNvPr>
            <p:cNvSpPr/>
            <p:nvPr/>
          </p:nvSpPr>
          <p:spPr>
            <a:xfrm>
              <a:off x="2304811" y="1441973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CC9296A-DE8B-5423-FEF9-37302A87D170}"/>
                </a:ext>
              </a:extLst>
            </p:cNvPr>
            <p:cNvSpPr/>
            <p:nvPr/>
          </p:nvSpPr>
          <p:spPr>
            <a:xfrm>
              <a:off x="3111866" y="1443440"/>
              <a:ext cx="433742" cy="43392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BA06F7F-997E-8113-E510-C6414038DBE3}"/>
                </a:ext>
              </a:extLst>
            </p:cNvPr>
            <p:cNvSpPr/>
            <p:nvPr/>
          </p:nvSpPr>
          <p:spPr>
            <a:xfrm>
              <a:off x="3918922" y="1443440"/>
              <a:ext cx="433742" cy="43392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36FADE1-5DF2-2F70-71E0-64ED98AA0779}"/>
                </a:ext>
              </a:extLst>
            </p:cNvPr>
            <p:cNvSpPr/>
            <p:nvPr/>
          </p:nvSpPr>
          <p:spPr>
            <a:xfrm>
              <a:off x="4725978" y="1441973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3D5566B-9D6E-A5CC-D0F2-1E3F2736A23D}"/>
                </a:ext>
              </a:extLst>
            </p:cNvPr>
            <p:cNvSpPr/>
            <p:nvPr/>
          </p:nvSpPr>
          <p:spPr>
            <a:xfrm>
              <a:off x="5533033" y="1441973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3F25FEB-407F-465F-55F0-684B14919D82}"/>
                </a:ext>
              </a:extLst>
            </p:cNvPr>
            <p:cNvSpPr/>
            <p:nvPr/>
          </p:nvSpPr>
          <p:spPr>
            <a:xfrm>
              <a:off x="6340088" y="1435733"/>
              <a:ext cx="433741" cy="44933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3B3B408-5DEC-21A2-C4FD-98C492994C7F}"/>
                </a:ext>
              </a:extLst>
            </p:cNvPr>
            <p:cNvSpPr/>
            <p:nvPr/>
          </p:nvSpPr>
          <p:spPr>
            <a:xfrm>
              <a:off x="7147143" y="1430252"/>
              <a:ext cx="433741" cy="460300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A31FECC-656B-2286-009B-9EFDD9DB73DE}"/>
                </a:ext>
              </a:extLst>
            </p:cNvPr>
            <p:cNvSpPr/>
            <p:nvPr/>
          </p:nvSpPr>
          <p:spPr>
            <a:xfrm>
              <a:off x="7954198" y="1427945"/>
              <a:ext cx="433741" cy="46491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06C5D371-12B5-F978-09F2-35922ED364D0}"/>
                </a:ext>
              </a:extLst>
            </p:cNvPr>
            <p:cNvSpPr/>
            <p:nvPr/>
          </p:nvSpPr>
          <p:spPr>
            <a:xfrm>
              <a:off x="8761253" y="1418438"/>
              <a:ext cx="433742" cy="483929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CC5D50B-133D-329B-8972-ECE1E73A5592}"/>
                </a:ext>
              </a:extLst>
            </p:cNvPr>
            <p:cNvSpPr/>
            <p:nvPr/>
          </p:nvSpPr>
          <p:spPr>
            <a:xfrm>
              <a:off x="9568309" y="1423547"/>
              <a:ext cx="433741" cy="473710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B283F6C-7040-AC40-B25C-5264ADAC2D85}"/>
                </a:ext>
              </a:extLst>
            </p:cNvPr>
            <p:cNvSpPr/>
            <p:nvPr/>
          </p:nvSpPr>
          <p:spPr>
            <a:xfrm>
              <a:off x="10375366" y="1420901"/>
              <a:ext cx="433742" cy="479002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2DFD1539-F618-5667-E616-9B8BBB89D875}"/>
                </a:ext>
              </a:extLst>
            </p:cNvPr>
            <p:cNvSpPr/>
            <p:nvPr/>
          </p:nvSpPr>
          <p:spPr>
            <a:xfrm>
              <a:off x="1497756" y="2121408"/>
              <a:ext cx="9311352" cy="835152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Self Attention Block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C322FCC6-1F19-737D-ACE3-33F835B10AC2}"/>
                </a:ext>
              </a:extLst>
            </p:cNvPr>
            <p:cNvSpPr/>
            <p:nvPr/>
          </p:nvSpPr>
          <p:spPr>
            <a:xfrm>
              <a:off x="1497756" y="3222006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E43E8337-FD28-A60E-6C66-3DB72EE93166}"/>
                </a:ext>
              </a:extLst>
            </p:cNvPr>
            <p:cNvSpPr/>
            <p:nvPr/>
          </p:nvSpPr>
          <p:spPr>
            <a:xfrm>
              <a:off x="2304811" y="3222006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60C9E33D-902E-24D4-3400-ED7A2097D6A5}"/>
                </a:ext>
              </a:extLst>
            </p:cNvPr>
            <p:cNvSpPr/>
            <p:nvPr/>
          </p:nvSpPr>
          <p:spPr>
            <a:xfrm>
              <a:off x="3111866" y="3223473"/>
              <a:ext cx="433742" cy="43392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778494E7-BAA6-3484-0767-AD35D3FA589F}"/>
                </a:ext>
              </a:extLst>
            </p:cNvPr>
            <p:cNvSpPr/>
            <p:nvPr/>
          </p:nvSpPr>
          <p:spPr>
            <a:xfrm>
              <a:off x="3918922" y="3223473"/>
              <a:ext cx="433742" cy="43392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CBBFE297-AB93-8C9C-C7C6-0BD7C215440F}"/>
                </a:ext>
              </a:extLst>
            </p:cNvPr>
            <p:cNvSpPr/>
            <p:nvPr/>
          </p:nvSpPr>
          <p:spPr>
            <a:xfrm>
              <a:off x="4725978" y="3222006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5A757627-18D5-85D9-C756-C5D596B24799}"/>
                </a:ext>
              </a:extLst>
            </p:cNvPr>
            <p:cNvSpPr/>
            <p:nvPr/>
          </p:nvSpPr>
          <p:spPr>
            <a:xfrm>
              <a:off x="5533033" y="3222006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EDDBB552-B777-FA15-72A0-475B42724836}"/>
                </a:ext>
              </a:extLst>
            </p:cNvPr>
            <p:cNvSpPr/>
            <p:nvPr/>
          </p:nvSpPr>
          <p:spPr>
            <a:xfrm>
              <a:off x="6340088" y="3215766"/>
              <a:ext cx="433741" cy="44933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5CE04985-EA58-90CE-99A4-3C8F77C1B222}"/>
                </a:ext>
              </a:extLst>
            </p:cNvPr>
            <p:cNvSpPr/>
            <p:nvPr/>
          </p:nvSpPr>
          <p:spPr>
            <a:xfrm>
              <a:off x="7147143" y="3210285"/>
              <a:ext cx="433741" cy="460300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5D357A1B-EB91-5F15-4363-A71300A23D76}"/>
                </a:ext>
              </a:extLst>
            </p:cNvPr>
            <p:cNvSpPr/>
            <p:nvPr/>
          </p:nvSpPr>
          <p:spPr>
            <a:xfrm>
              <a:off x="7954198" y="3207978"/>
              <a:ext cx="433741" cy="46491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6203807A-323A-A448-6850-932CFA364F0C}"/>
                </a:ext>
              </a:extLst>
            </p:cNvPr>
            <p:cNvSpPr/>
            <p:nvPr/>
          </p:nvSpPr>
          <p:spPr>
            <a:xfrm>
              <a:off x="8761253" y="3198471"/>
              <a:ext cx="433742" cy="483929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4A7A8E2F-2A75-6D87-FE41-912ACA29E5E1}"/>
                </a:ext>
              </a:extLst>
            </p:cNvPr>
            <p:cNvSpPr/>
            <p:nvPr/>
          </p:nvSpPr>
          <p:spPr>
            <a:xfrm>
              <a:off x="9568309" y="3203580"/>
              <a:ext cx="433741" cy="473710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20622BB7-04A4-794F-E0FB-F1DC0C74F653}"/>
                </a:ext>
              </a:extLst>
            </p:cNvPr>
            <p:cNvSpPr/>
            <p:nvPr/>
          </p:nvSpPr>
          <p:spPr>
            <a:xfrm>
              <a:off x="10375366" y="3200934"/>
              <a:ext cx="433742" cy="479002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ounded Rectangle 67">
              <a:extLst>
                <a:ext uri="{FF2B5EF4-FFF2-40B4-BE49-F238E27FC236}">
                  <a16:creationId xmlns:a16="http://schemas.microsoft.com/office/drawing/2014/main" id="{1E459149-9E54-5708-4958-F1EBBA4E568D}"/>
                </a:ext>
              </a:extLst>
            </p:cNvPr>
            <p:cNvSpPr/>
            <p:nvPr/>
          </p:nvSpPr>
          <p:spPr>
            <a:xfrm>
              <a:off x="1497756" y="3901441"/>
              <a:ext cx="9311352" cy="835152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Cross Attention Block</a:t>
              </a: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25BBDB9A-016D-18E8-779C-59E40AFACCEE}"/>
                </a:ext>
              </a:extLst>
            </p:cNvPr>
            <p:cNvSpPr/>
            <p:nvPr/>
          </p:nvSpPr>
          <p:spPr>
            <a:xfrm>
              <a:off x="1497756" y="5004172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2AC45DB2-3488-E872-3475-E6BAF8B98692}"/>
                </a:ext>
              </a:extLst>
            </p:cNvPr>
            <p:cNvSpPr/>
            <p:nvPr/>
          </p:nvSpPr>
          <p:spPr>
            <a:xfrm>
              <a:off x="2304811" y="5004172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524B286A-6FCF-C7DC-AEFB-3D9CCDA2956D}"/>
                </a:ext>
              </a:extLst>
            </p:cNvPr>
            <p:cNvSpPr/>
            <p:nvPr/>
          </p:nvSpPr>
          <p:spPr>
            <a:xfrm>
              <a:off x="3111866" y="5005639"/>
              <a:ext cx="433742" cy="43392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83A5A790-58F1-37B4-194B-FFDDD7C359FD}"/>
                </a:ext>
              </a:extLst>
            </p:cNvPr>
            <p:cNvSpPr/>
            <p:nvPr/>
          </p:nvSpPr>
          <p:spPr>
            <a:xfrm>
              <a:off x="3918922" y="5005639"/>
              <a:ext cx="433742" cy="43392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395F3DBD-1AA3-1726-53F7-E417C7E47D0D}"/>
                </a:ext>
              </a:extLst>
            </p:cNvPr>
            <p:cNvSpPr/>
            <p:nvPr/>
          </p:nvSpPr>
          <p:spPr>
            <a:xfrm>
              <a:off x="4725978" y="5004172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8D2DED95-EC26-4688-A982-485399C3A2BD}"/>
                </a:ext>
              </a:extLst>
            </p:cNvPr>
            <p:cNvSpPr/>
            <p:nvPr/>
          </p:nvSpPr>
          <p:spPr>
            <a:xfrm>
              <a:off x="5533033" y="5004172"/>
              <a:ext cx="433741" cy="43685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18F1564D-DDAC-F532-C587-94CEDE11563D}"/>
                </a:ext>
              </a:extLst>
            </p:cNvPr>
            <p:cNvSpPr/>
            <p:nvPr/>
          </p:nvSpPr>
          <p:spPr>
            <a:xfrm>
              <a:off x="6340088" y="4997932"/>
              <a:ext cx="433741" cy="44933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40AB9DC5-50A3-1D4F-4F06-9B1AD062143F}"/>
                </a:ext>
              </a:extLst>
            </p:cNvPr>
            <p:cNvSpPr/>
            <p:nvPr/>
          </p:nvSpPr>
          <p:spPr>
            <a:xfrm>
              <a:off x="7147143" y="4992451"/>
              <a:ext cx="433741" cy="460300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A93AD11A-8028-474C-0396-15D214F07EC3}"/>
                </a:ext>
              </a:extLst>
            </p:cNvPr>
            <p:cNvSpPr/>
            <p:nvPr/>
          </p:nvSpPr>
          <p:spPr>
            <a:xfrm>
              <a:off x="7954198" y="4990144"/>
              <a:ext cx="433741" cy="46491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6CFAF2C5-A5B0-B6E8-7E7A-C0045AD92B27}"/>
                </a:ext>
              </a:extLst>
            </p:cNvPr>
            <p:cNvSpPr/>
            <p:nvPr/>
          </p:nvSpPr>
          <p:spPr>
            <a:xfrm>
              <a:off x="8761253" y="4980637"/>
              <a:ext cx="433742" cy="483929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C6CA6BB7-C522-711E-12BA-832581D2CD15}"/>
                </a:ext>
              </a:extLst>
            </p:cNvPr>
            <p:cNvSpPr/>
            <p:nvPr/>
          </p:nvSpPr>
          <p:spPr>
            <a:xfrm>
              <a:off x="9568309" y="4985746"/>
              <a:ext cx="433741" cy="473710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983B8D14-0334-0B2C-92C9-7A7EBF6E2449}"/>
                </a:ext>
              </a:extLst>
            </p:cNvPr>
            <p:cNvSpPr/>
            <p:nvPr/>
          </p:nvSpPr>
          <p:spPr>
            <a:xfrm>
              <a:off x="10375366" y="4983100"/>
              <a:ext cx="433742" cy="479002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ounded Rectangle 101">
              <a:extLst>
                <a:ext uri="{FF2B5EF4-FFF2-40B4-BE49-F238E27FC236}">
                  <a16:creationId xmlns:a16="http://schemas.microsoft.com/office/drawing/2014/main" id="{4C6E74F0-BDE0-5918-7EEF-BFF6C2BF49EA}"/>
                </a:ext>
              </a:extLst>
            </p:cNvPr>
            <p:cNvSpPr/>
            <p:nvPr/>
          </p:nvSpPr>
          <p:spPr>
            <a:xfrm>
              <a:off x="1497756" y="5708609"/>
              <a:ext cx="9311352" cy="835152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Per Token MLP</a:t>
              </a:r>
            </a:p>
          </p:txBody>
        </p:sp>
        <p:sp>
          <p:nvSpPr>
            <p:cNvPr id="103" name="Right Brace 102">
              <a:extLst>
                <a:ext uri="{FF2B5EF4-FFF2-40B4-BE49-F238E27FC236}">
                  <a16:creationId xmlns:a16="http://schemas.microsoft.com/office/drawing/2014/main" id="{F1345D0C-960E-278E-C262-98EBD63F331C}"/>
                </a:ext>
              </a:extLst>
            </p:cNvPr>
            <p:cNvSpPr/>
            <p:nvPr/>
          </p:nvSpPr>
          <p:spPr>
            <a:xfrm>
              <a:off x="10872666" y="2121407"/>
              <a:ext cx="603504" cy="4422353"/>
            </a:xfrm>
            <a:prstGeom prst="rightBrace">
              <a:avLst>
                <a:gd name="adj1" fmla="val 171969"/>
                <a:gd name="adj2" fmla="val 50000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471D447B-CA75-EE48-1CBF-6952CF9DDEF8}"/>
                </a:ext>
              </a:extLst>
            </p:cNvPr>
            <p:cNvSpPr txBox="1"/>
            <p:nvPr/>
          </p:nvSpPr>
          <p:spPr>
            <a:xfrm>
              <a:off x="11393423" y="4009417"/>
              <a:ext cx="1760419" cy="11250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N Blocks</a:t>
              </a:r>
            </a:p>
          </p:txBody>
        </p:sp>
      </p:grp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B3A81AE7-2159-0421-E0F9-5D4148998448}"/>
              </a:ext>
            </a:extLst>
          </p:cNvPr>
          <p:cNvSpPr/>
          <p:nvPr/>
        </p:nvSpPr>
        <p:spPr>
          <a:xfrm>
            <a:off x="3018010" y="1670234"/>
            <a:ext cx="5913120" cy="2852928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E89010-38F4-4DE2-4EF3-A85D52D2D557}"/>
              </a:ext>
            </a:extLst>
          </p:cNvPr>
          <p:cNvSpPr txBox="1"/>
          <p:nvPr/>
        </p:nvSpPr>
        <p:spPr>
          <a:xfrm>
            <a:off x="4592936" y="1262906"/>
            <a:ext cx="244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Diffusion Transformer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C4D3D88-2532-2271-AC73-21D54E3A5ACB}"/>
              </a:ext>
            </a:extLst>
          </p:cNvPr>
          <p:cNvGrpSpPr/>
          <p:nvPr/>
        </p:nvGrpSpPr>
        <p:grpSpPr>
          <a:xfrm>
            <a:off x="7777886" y="1676584"/>
            <a:ext cx="3381999" cy="2852928"/>
            <a:chOff x="7777886" y="1676584"/>
            <a:chExt cx="3381999" cy="2852928"/>
          </a:xfrm>
        </p:grpSpPr>
        <p:cxnSp>
          <p:nvCxnSpPr>
            <p:cNvPr id="15" name="Elbow Connector 14">
              <a:extLst>
                <a:ext uri="{FF2B5EF4-FFF2-40B4-BE49-F238E27FC236}">
                  <a16:creationId xmlns:a16="http://schemas.microsoft.com/office/drawing/2014/main" id="{7C71334C-C6FF-E6C2-91D4-0CB0D2CD6CAC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6357772" y="3096698"/>
              <a:ext cx="2852928" cy="12700"/>
            </a:xfrm>
            <a:prstGeom prst="bentConnector5">
              <a:avLst>
                <a:gd name="adj1" fmla="val -8013"/>
                <a:gd name="adj2" fmla="val -16584000"/>
                <a:gd name="adj3" fmla="val 108013"/>
              </a:avLst>
            </a:prstGeom>
            <a:ln w="3810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6ED297E-7362-072E-399D-F3AD9837B94C}"/>
                </a:ext>
              </a:extLst>
            </p:cNvPr>
            <p:cNvSpPr txBox="1"/>
            <p:nvPr/>
          </p:nvSpPr>
          <p:spPr>
            <a:xfrm>
              <a:off x="9935869" y="2477396"/>
              <a:ext cx="122401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Many Denoising Steps</a:t>
              </a:r>
            </a:p>
          </p:txBody>
        </p:sp>
      </p:grp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9925BB4-F86A-0D72-25E6-3FD03474429D}"/>
              </a:ext>
            </a:extLst>
          </p:cNvPr>
          <p:cNvCxnSpPr>
            <a:cxnSpLocks/>
          </p:cNvCxnSpPr>
          <p:nvPr/>
        </p:nvCxnSpPr>
        <p:spPr>
          <a:xfrm>
            <a:off x="5722611" y="4585329"/>
            <a:ext cx="0" cy="237814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" name="Picture 4" descr="A dog wearing a chef hat and sitting on a table&#10;&#10;AI-generated content may be incorrect.">
            <a:extLst>
              <a:ext uri="{FF2B5EF4-FFF2-40B4-BE49-F238E27FC236}">
                <a16:creationId xmlns:a16="http://schemas.microsoft.com/office/drawing/2014/main" id="{71D830A4-3FC4-0724-2397-90BAD645173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0561" t="48973"/>
          <a:stretch>
            <a:fillRect/>
          </a:stretch>
        </p:blipFill>
        <p:spPr>
          <a:xfrm>
            <a:off x="3292912" y="4930863"/>
            <a:ext cx="668604" cy="681356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7" name="Picture 6" descr="A dog wearing a chef hat and sitting on a table&#10;&#10;AI-generated content may be incorrect.">
            <a:extLst>
              <a:ext uri="{FF2B5EF4-FFF2-40B4-BE49-F238E27FC236}">
                <a16:creationId xmlns:a16="http://schemas.microsoft.com/office/drawing/2014/main" id="{903EB09A-69A5-1A13-C3DC-19AD54E5B4F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9547" r="50561"/>
          <a:stretch>
            <a:fillRect/>
          </a:stretch>
        </p:blipFill>
        <p:spPr>
          <a:xfrm>
            <a:off x="2383308" y="4930863"/>
            <a:ext cx="668604" cy="681356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14" name="Picture 13" descr="A dog wearing a chef hat and sitting on a table&#10;&#10;AI-generated content may be incorrect.">
            <a:extLst>
              <a:ext uri="{FF2B5EF4-FFF2-40B4-BE49-F238E27FC236}">
                <a16:creationId xmlns:a16="http://schemas.microsoft.com/office/drawing/2014/main" id="{7BC485A0-9760-0738-58B6-D4A5A1739A4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425" b="43252"/>
          <a:stretch>
            <a:fillRect/>
          </a:stretch>
        </p:blipFill>
        <p:spPr>
          <a:xfrm>
            <a:off x="1473704" y="4940853"/>
            <a:ext cx="668604" cy="661376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16" name="Picture 15" descr="A dog wearing a chef hat and sitting on a table&#10;&#10;AI-generated content may be incorrect.">
            <a:extLst>
              <a:ext uri="{FF2B5EF4-FFF2-40B4-BE49-F238E27FC236}">
                <a16:creationId xmlns:a16="http://schemas.microsoft.com/office/drawing/2014/main" id="{12F4B134-D230-679F-EBD7-747B7C0D18E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3575" b="43800"/>
          <a:stretch>
            <a:fillRect/>
          </a:stretch>
        </p:blipFill>
        <p:spPr>
          <a:xfrm>
            <a:off x="564100" y="4940853"/>
            <a:ext cx="668604" cy="661376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17" name="Picture 16" descr="A dog wearing a chef hat and looking at a bowl of dough&#10;&#10;AI-generated content may be incorrect.">
            <a:extLst>
              <a:ext uri="{FF2B5EF4-FFF2-40B4-BE49-F238E27FC236}">
                <a16:creationId xmlns:a16="http://schemas.microsoft.com/office/drawing/2014/main" id="{9D3040CD-2532-83D9-28E2-77C16D67610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8728" t="56979"/>
          <a:stretch>
            <a:fillRect/>
          </a:stretch>
        </p:blipFill>
        <p:spPr>
          <a:xfrm>
            <a:off x="9700609" y="4923555"/>
            <a:ext cx="668606" cy="69597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28575">
            <a:solidFill>
              <a:schemeClr val="tx1"/>
            </a:solidFill>
          </a:ln>
        </p:spPr>
      </p:pic>
      <p:pic>
        <p:nvPicPr>
          <p:cNvPr id="23" name="Picture 22" descr="A dog wearing a chef hat and apron&#10;&#10;AI-generated content may be incorrect.">
            <a:extLst>
              <a:ext uri="{FF2B5EF4-FFF2-40B4-BE49-F238E27FC236}">
                <a16:creationId xmlns:a16="http://schemas.microsoft.com/office/drawing/2014/main" id="{CA5BCCD9-DFFC-9CDE-C5BC-76E0DB5AB22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2781" t="52924"/>
          <a:stretch>
            <a:fillRect/>
          </a:stretch>
        </p:blipFill>
        <p:spPr>
          <a:xfrm>
            <a:off x="10610213" y="4940598"/>
            <a:ext cx="664838" cy="66188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28575">
            <a:solidFill>
              <a:schemeClr val="tx1"/>
            </a:solidFill>
          </a:ln>
        </p:spPr>
      </p:pic>
      <p:pic>
        <p:nvPicPr>
          <p:cNvPr id="25" name="Picture 24" descr="A dog wearing a chef hat and looking at a bowl of dough&#10;&#10;AI-generated content may be incorrect.">
            <a:extLst>
              <a:ext uri="{FF2B5EF4-FFF2-40B4-BE49-F238E27FC236}">
                <a16:creationId xmlns:a16="http://schemas.microsoft.com/office/drawing/2014/main" id="{5A8D131D-1750-7895-EC1F-AC568E9A184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6979" r="58729"/>
          <a:stretch>
            <a:fillRect/>
          </a:stretch>
        </p:blipFill>
        <p:spPr>
          <a:xfrm>
            <a:off x="6021725" y="4923555"/>
            <a:ext cx="668604" cy="69597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28575">
            <a:solidFill>
              <a:schemeClr val="tx1"/>
            </a:solidFill>
          </a:ln>
        </p:spPr>
      </p:pic>
      <p:pic>
        <p:nvPicPr>
          <p:cNvPr id="26" name="Picture 25" descr="A dog wearing a chef hat and looking at a bowl of dough&#10;&#10;AI-generated content may be incorrect.">
            <a:extLst>
              <a:ext uri="{FF2B5EF4-FFF2-40B4-BE49-F238E27FC236}">
                <a16:creationId xmlns:a16="http://schemas.microsoft.com/office/drawing/2014/main" id="{B9731E85-D49B-0BE9-047A-B72E8BCD6AD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8728" b="56979"/>
          <a:stretch>
            <a:fillRect/>
          </a:stretch>
        </p:blipFill>
        <p:spPr>
          <a:xfrm>
            <a:off x="5112120" y="4923555"/>
            <a:ext cx="668605" cy="69597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28575">
            <a:solidFill>
              <a:schemeClr val="tx1"/>
            </a:solidFill>
          </a:ln>
        </p:spPr>
      </p:pic>
      <p:pic>
        <p:nvPicPr>
          <p:cNvPr id="28" name="Picture 27" descr="A dog wearing a chef hat and looking at a bowl of dough&#10;&#10;AI-generated content may be incorrect.">
            <a:extLst>
              <a:ext uri="{FF2B5EF4-FFF2-40B4-BE49-F238E27FC236}">
                <a16:creationId xmlns:a16="http://schemas.microsoft.com/office/drawing/2014/main" id="{B8D72012-6D2D-27DE-34EB-9D3DCA63F52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58421" b="56659"/>
          <a:stretch>
            <a:fillRect/>
          </a:stretch>
        </p:blipFill>
        <p:spPr>
          <a:xfrm>
            <a:off x="4202516" y="4923555"/>
            <a:ext cx="668604" cy="69597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28575">
            <a:solidFill>
              <a:schemeClr val="tx1"/>
            </a:solidFill>
          </a:ln>
        </p:spPr>
      </p:pic>
      <p:pic>
        <p:nvPicPr>
          <p:cNvPr id="29" name="Picture 28" descr="A dog wearing a chef hat and apron&#10;&#10;AI-generated content may be incorrect.">
            <a:extLst>
              <a:ext uri="{FF2B5EF4-FFF2-40B4-BE49-F238E27FC236}">
                <a16:creationId xmlns:a16="http://schemas.microsoft.com/office/drawing/2014/main" id="{11CF530F-D8D0-1476-C919-A1C45BE75E4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51306" r="49730"/>
          <a:stretch>
            <a:fillRect/>
          </a:stretch>
        </p:blipFill>
        <p:spPr>
          <a:xfrm>
            <a:off x="6931329" y="4948273"/>
            <a:ext cx="668400" cy="64653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28575">
            <a:solidFill>
              <a:schemeClr val="tx1"/>
            </a:solidFill>
          </a:ln>
        </p:spPr>
      </p:pic>
      <p:pic>
        <p:nvPicPr>
          <p:cNvPr id="30" name="Picture 29" descr="A dog wearing a chef hat and apron&#10;&#10;AI-generated content may be incorrect.">
            <a:extLst>
              <a:ext uri="{FF2B5EF4-FFF2-40B4-BE49-F238E27FC236}">
                <a16:creationId xmlns:a16="http://schemas.microsoft.com/office/drawing/2014/main" id="{03E0E4C0-20DE-23A0-1686-948512810A6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0270" b="49597"/>
          <a:stretch>
            <a:fillRect/>
          </a:stretch>
        </p:blipFill>
        <p:spPr>
          <a:xfrm>
            <a:off x="8764558" y="4919805"/>
            <a:ext cx="695051" cy="70347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28575">
            <a:solidFill>
              <a:schemeClr val="tx1"/>
            </a:solidFill>
          </a:ln>
        </p:spPr>
      </p:pic>
      <p:pic>
        <p:nvPicPr>
          <p:cNvPr id="35" name="Picture 34" descr="A dog wearing a chef hat and apron&#10;&#10;AI-generated content may be incorrect.">
            <a:extLst>
              <a:ext uri="{FF2B5EF4-FFF2-40B4-BE49-F238E27FC236}">
                <a16:creationId xmlns:a16="http://schemas.microsoft.com/office/drawing/2014/main" id="{C96F2FD8-A337-7169-3FDE-382A25C57A8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50904" b="50500"/>
          <a:stretch>
            <a:fillRect/>
          </a:stretch>
        </p:blipFill>
        <p:spPr>
          <a:xfrm>
            <a:off x="7840729" y="4946123"/>
            <a:ext cx="682829" cy="65083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28575">
            <a:solidFill>
              <a:schemeClr val="tx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671214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2|0.8|1.3|1.5|2|2.8|1.2|1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.3|1.7|1.7|1.5|2.1|1.3|1.4|1.3|5.2|1.4|1.7|3.3|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2|0.8|1.3|1.5|2|2.8|1.2|1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2|0.8|1.3|1.5|2|2.8|1.2|1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2|0.8|1.3|1.5|2|2.8|1.2|1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2|0.8|1.3|1.5|2|2.8|1.2|1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2|0.8|1.3|1.5|2|2.8|1.2|1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2|0.8|1.3|1.5|2|2.8|1.2|1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2|0.8|1.3|1.5|2|2.8|1.2|1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2|0.8|1.3|1.5|2|2.8|1.2|1.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8028</TotalTime>
  <Words>1707</Words>
  <Application>Microsoft Macintosh PowerPoint</Application>
  <PresentationFormat>Widescreen</PresentationFormat>
  <Paragraphs>317</Paragraphs>
  <Slides>32</Slides>
  <Notes>12</Notes>
  <HiddenSlides>3</HiddenSlides>
  <MMClips>43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Aptos</vt:lpstr>
      <vt:lpstr>Aptos Display</vt:lpstr>
      <vt:lpstr>Arial</vt:lpstr>
      <vt:lpstr>Bradley Hand</vt:lpstr>
      <vt:lpstr>Calibri</vt:lpstr>
      <vt:lpstr>Helvetica Light</vt:lpstr>
      <vt:lpstr>Office Theme</vt:lpstr>
      <vt:lpstr>Tuning-free Visual Effect Transfer across Videos</vt:lpstr>
      <vt:lpstr>From Image to Video – Video Generation Models</vt:lpstr>
      <vt:lpstr>How Do Open Source (Image to) Video Models Work? </vt:lpstr>
      <vt:lpstr>How Do Open Source (Image to) Video Models Work? </vt:lpstr>
      <vt:lpstr>How Do Open Source (Image to) Video Models Work? </vt:lpstr>
      <vt:lpstr>How Do Open Source (Image to) Video Models Work? </vt:lpstr>
      <vt:lpstr>How Do Open Source (Image to) Video Models Work? </vt:lpstr>
      <vt:lpstr>How Do Open Source (Image to) Video Models Work? </vt:lpstr>
      <vt:lpstr>How Do Open Source (Image to) Video Models Work? </vt:lpstr>
      <vt:lpstr>How Do Open Source (Image to) Video Models Work? </vt:lpstr>
      <vt:lpstr>Now, What if we have a reference video effect and an input video and that we want to condition on? </vt:lpstr>
      <vt:lpstr>Updating Our Conditioning Mechanism</vt:lpstr>
      <vt:lpstr>Updating Our Conditioning Mechanism</vt:lpstr>
      <vt:lpstr>Updating Our Conditioning Mechanism</vt:lpstr>
      <vt:lpstr>Updating Our Conditioning Mechanism</vt:lpstr>
      <vt:lpstr>Updating Our Conditioning Mechanism</vt:lpstr>
      <vt:lpstr>Generating a Training Dataset</vt:lpstr>
      <vt:lpstr>PowerPoint Presentation</vt:lpstr>
      <vt:lpstr>Full Algorithm + Examples</vt:lpstr>
      <vt:lpstr>Full Algorithm + Examples</vt:lpstr>
      <vt:lpstr>Data Augmentation: Code Based Effects</vt:lpstr>
      <vt:lpstr>Data Augmentation: Code Based Effects</vt:lpstr>
      <vt:lpstr>Data Augmentation: Ref Video + Image -&gt; Video</vt:lpstr>
      <vt:lpstr>Total Training Data</vt:lpstr>
      <vt:lpstr>Results (Ref Video + Image -&gt; Video)</vt:lpstr>
      <vt:lpstr>Results (Ref Video + Video -&gt; Video)</vt:lpstr>
      <vt:lpstr>Results: User Study</vt:lpstr>
      <vt:lpstr>Classifier Free Guidance Overview and Use</vt:lpstr>
      <vt:lpstr>PowerPoint Presentation</vt:lpstr>
      <vt:lpstr>We have many inputs, so we can do this a lot… Also need to normalize vectors!!</vt:lpstr>
      <vt:lpstr>Controllability across multiple w directions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Maxwell Jones</dc:creator>
  <cp:lastModifiedBy>Maxwell Jones</cp:lastModifiedBy>
  <cp:revision>9</cp:revision>
  <dcterms:created xsi:type="dcterms:W3CDTF">2026-01-12T21:56:45Z</dcterms:created>
  <dcterms:modified xsi:type="dcterms:W3CDTF">2026-08-12T01:30:15Z</dcterms:modified>
</cp:coreProperties>
</file>